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73" r:id="rId5"/>
    <p:sldId id="286" r:id="rId6"/>
    <p:sldId id="260" r:id="rId7"/>
    <p:sldId id="274" r:id="rId8"/>
    <p:sldId id="263" r:id="rId9"/>
    <p:sldId id="281" r:id="rId10"/>
    <p:sldId id="289" r:id="rId11"/>
    <p:sldId id="268" r:id="rId12"/>
    <p:sldId id="265" r:id="rId13"/>
    <p:sldId id="275" r:id="rId14"/>
    <p:sldId id="266" r:id="rId15"/>
    <p:sldId id="294" r:id="rId16"/>
    <p:sldId id="276" r:id="rId17"/>
    <p:sldId id="291" r:id="rId18"/>
    <p:sldId id="290" r:id="rId19"/>
    <p:sldId id="284" r:id="rId20"/>
    <p:sldId id="285" r:id="rId21"/>
    <p:sldId id="270" r:id="rId22"/>
    <p:sldId id="287" r:id="rId23"/>
    <p:sldId id="292" r:id="rId24"/>
    <p:sldId id="293" r:id="rId25"/>
    <p:sldId id="259" r:id="rId26"/>
    <p:sldId id="261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E8906C-9E5F-4917-AE9B-5AAB88F8F037}">
          <p14:sldIdLst>
            <p14:sldId id="256"/>
            <p14:sldId id="257"/>
          </p14:sldIdLst>
        </p14:section>
        <p14:section name="第一階段: 概念性描述及目標理解" id="{20EF83E7-1D75-48ED-A463-F712D81BD8F6}">
          <p14:sldIdLst>
            <p14:sldId id="258"/>
            <p14:sldId id="273"/>
            <p14:sldId id="286"/>
            <p14:sldId id="260"/>
            <p14:sldId id="274"/>
            <p14:sldId id="263"/>
          </p14:sldIdLst>
        </p14:section>
        <p14:section name="作業操作教學" id="{87237D86-DC90-4187-8AC5-4DF63EAE45A0}">
          <p14:sldIdLst>
            <p14:sldId id="281"/>
            <p14:sldId id="289"/>
            <p14:sldId id="268"/>
          </p14:sldIdLst>
        </p14:section>
        <p14:section name="LabelMe_tutorial" id="{5FCDA8CE-C66E-4659-BB14-0E6DE08A4EAF}">
          <p14:sldIdLst>
            <p14:sldId id="265"/>
            <p14:sldId id="275"/>
            <p14:sldId id="266"/>
            <p14:sldId id="294"/>
          </p14:sldIdLst>
        </p14:section>
        <p14:section name="GIT&amp;file structure" id="{87AD7F6F-54F1-4718-AE08-66F194D6E27C}">
          <p14:sldIdLst>
            <p14:sldId id="276"/>
            <p14:sldId id="291"/>
            <p14:sldId id="290"/>
          </p14:sldIdLst>
        </p14:section>
        <p14:section name="data preprocessing: superpixel segmentation" id="{6E6DAF27-A8A5-47F9-9307-C9A923E6D2AB}">
          <p14:sldIdLst>
            <p14:sldId id="284"/>
            <p14:sldId id="285"/>
            <p14:sldId id="270"/>
          </p14:sldIdLst>
        </p14:section>
        <p14:section name="model training testing" id="{4F2A96F9-B93D-4A4F-851F-C0A1AB131A33}">
          <p14:sldIdLst>
            <p14:sldId id="287"/>
            <p14:sldId id="292"/>
            <p14:sldId id="293"/>
          </p14:sldIdLst>
        </p14:section>
        <p14:section name="Reference" id="{2A6E1762-D191-4028-92CC-6FC27E516224}">
          <p14:sldIdLst>
            <p14:sldId id="259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73984" autoAdjust="0"/>
  </p:normalViewPr>
  <p:slideViewPr>
    <p:cSldViewPr snapToGrid="0" showGuides="1">
      <p:cViewPr varScale="1">
        <p:scale>
          <a:sx n="81" d="100"/>
          <a:sy n="81" d="100"/>
        </p:scale>
        <p:origin x="1782" y="9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F19C1-CD0B-49F7-A86A-5387252E46BD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DC53A-1659-402D-B538-9FC44C44E5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4038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task/salient-object-detection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深度學習旨在 讓電腦能透過一個概念的層次結構及無數的</a:t>
            </a:r>
            <a:r>
              <a:rPr lang="en-US" altLang="zh-TW" dirty="0" smtClean="0"/>
              <a:t>”</a:t>
            </a:r>
            <a:r>
              <a:rPr lang="zh-TW" altLang="en-US" dirty="0" smtClean="0"/>
              <a:t>經驗</a:t>
            </a:r>
            <a:r>
              <a:rPr lang="en-US" altLang="zh-TW" dirty="0" smtClean="0"/>
              <a:t>”</a:t>
            </a:r>
            <a:r>
              <a:rPr lang="zh-TW" altLang="en-US" dirty="0" smtClean="0"/>
              <a:t>來學得一個</a:t>
            </a:r>
            <a:r>
              <a:rPr lang="en-US" altLang="zh-TW" dirty="0" smtClean="0"/>
              <a:t>”</a:t>
            </a:r>
            <a:r>
              <a:rPr lang="zh-TW" altLang="en-US" dirty="0" smtClean="0"/>
              <a:t>知識</a:t>
            </a:r>
            <a:r>
              <a:rPr lang="en-US" altLang="zh-TW" dirty="0" smtClean="0"/>
              <a:t>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結構通常以演算法建一個 圖</a:t>
            </a:r>
            <a:r>
              <a:rPr lang="en-US" altLang="zh-TW" dirty="0" smtClean="0"/>
              <a:t>(graph) </a:t>
            </a:r>
            <a:r>
              <a:rPr lang="zh-TW" altLang="en-US" dirty="0" smtClean="0"/>
              <a:t>來描述</a:t>
            </a:r>
            <a:r>
              <a:rPr lang="zh-TW" altLang="en-US" baseline="0" dirty="0" smtClean="0"/>
              <a:t> </a:t>
            </a:r>
            <a:r>
              <a:rPr lang="zh-TW" altLang="en-US" dirty="0" smtClean="0"/>
              <a:t>這些概念之間的連結關係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如果這個 圖</a:t>
            </a:r>
            <a:r>
              <a:rPr lang="en-US" altLang="zh-TW" dirty="0" smtClean="0"/>
              <a:t>(graph) </a:t>
            </a:r>
            <a:r>
              <a:rPr lang="zh-TW" altLang="en-US" dirty="0" smtClean="0"/>
              <a:t>很深</a:t>
            </a:r>
            <a:r>
              <a:rPr lang="en-US" altLang="zh-TW" dirty="0" smtClean="0"/>
              <a:t>(deep)</a:t>
            </a:r>
            <a:r>
              <a:rPr lang="zh-TW" altLang="en-US" dirty="0" smtClean="0"/>
              <a:t>，則稱其為</a:t>
            </a:r>
            <a:r>
              <a:rPr lang="en-US" altLang="zh-TW" dirty="0" smtClean="0"/>
              <a:t>deep learning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\\(From deep learning</a:t>
            </a:r>
            <a:r>
              <a:rPr lang="en-US" altLang="zh-TW" baseline="0" dirty="0" smtClean="0"/>
              <a:t> of Ina Good Well</a:t>
            </a:r>
            <a:r>
              <a:rPr lang="en-US" altLang="zh-TW" dirty="0" smtClean="0"/>
              <a:t>.)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book is about a solution to these more intuitive problems. 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solution is to allow computers to learn from experience and understand the world in terms of a hierarchy of concepts, with each concept defined in terms of its relation to simpler concepts. 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gathering knowledge from experience, this approach avoids the need for human operators to formally specify all of the knowledge that the computer needs. 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hierarchy of concepts allows the computer to learn complicated concepts by building them out of simpler ones. If we draw a graph showing how these</a:t>
            </a:r>
            <a:r>
              <a:rPr lang="en-US" altLang="zh-TW" dirty="0" smtClean="0"/>
              <a:t> 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concepts are built on top of each other, the graph is deep, with many layers. 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this reason, we call this approach to AI 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learning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zh-TW" dirty="0" smtClean="0"/>
              <a:t> 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DC53A-1659-402D-B538-9FC44C44E54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67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Reference:</a:t>
            </a:r>
          </a:p>
          <a:p>
            <a:r>
              <a:rPr lang="en-US" altLang="zh-TW" dirty="0" smtClean="0">
                <a:hlinkClick r:id="rId3"/>
              </a:rPr>
              <a:t>https://paperswithcode.com/task/salient-object-detection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DC53A-1659-402D-B538-9FC44C44E54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3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在一張影像當中，有些特定物體會吸引觀賞者多數的視覺注意力。</a:t>
            </a:r>
            <a:endParaRPr lang="en-US" altLang="zh-TW" dirty="0" smtClean="0"/>
          </a:p>
          <a:p>
            <a:r>
              <a:rPr lang="en-US" altLang="zh-TW" dirty="0" smtClean="0"/>
              <a:t>salient object detection</a:t>
            </a:r>
            <a:r>
              <a:rPr lang="zh-TW" altLang="en-US" dirty="0" smtClean="0"/>
              <a:t>的目標就在於利用某些方法找出這些物件的存在。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在這個作業裡，方法將會被特定為 用 </a:t>
            </a:r>
            <a:r>
              <a:rPr lang="en-US" altLang="zh-TW" dirty="0" smtClean="0"/>
              <a:t>deep learning</a:t>
            </a:r>
            <a:r>
              <a:rPr lang="zh-TW" altLang="en-US" dirty="0" smtClean="0"/>
              <a:t> 的架構來處理；實際上完成</a:t>
            </a:r>
            <a:r>
              <a:rPr lang="en-US" altLang="zh-TW" dirty="0" smtClean="0"/>
              <a:t>salient object detection</a:t>
            </a:r>
            <a:r>
              <a:rPr lang="zh-TW" altLang="en-US" dirty="0" smtClean="0"/>
              <a:t>並不限制於</a:t>
            </a:r>
            <a:r>
              <a:rPr lang="en-US" altLang="zh-TW" dirty="0" smtClean="0"/>
              <a:t>deep learning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的方法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DC53A-1659-402D-B538-9FC44C44E54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547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要讓電腦能夠學會</a:t>
            </a:r>
            <a:r>
              <a:rPr lang="en-US" altLang="zh-TW" dirty="0" smtClean="0"/>
              <a:t>”</a:t>
            </a:r>
            <a:r>
              <a:rPr lang="zh-TW" altLang="en-US" dirty="0" smtClean="0"/>
              <a:t>知識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，要提供其足夠的</a:t>
            </a:r>
            <a:r>
              <a:rPr lang="en-US" altLang="zh-TW" dirty="0" smtClean="0"/>
              <a:t>”</a:t>
            </a:r>
            <a:r>
              <a:rPr lang="zh-TW" altLang="en-US" dirty="0" smtClean="0"/>
              <a:t>經驗</a:t>
            </a:r>
            <a:r>
              <a:rPr lang="en-US" altLang="zh-TW" dirty="0" smtClean="0"/>
              <a:t>”</a:t>
            </a:r>
            <a:r>
              <a:rPr lang="zh-TW" altLang="en-US" dirty="0" smtClean="0"/>
              <a:t>來學習</a:t>
            </a:r>
            <a:endParaRPr lang="en-US" altLang="zh-TW" dirty="0" smtClean="0"/>
          </a:p>
          <a:p>
            <a:r>
              <a:rPr lang="zh-TW" altLang="en-US" dirty="0" smtClean="0"/>
              <a:t>根據想要的知識需要提供正確的資料作為學習經驗來源，並提供適當的解答來學得知識</a:t>
            </a:r>
            <a:endParaRPr lang="en-US" altLang="zh-TW" dirty="0" smtClean="0"/>
          </a:p>
          <a:p>
            <a:r>
              <a:rPr lang="zh-TW" altLang="en-US" dirty="0" smtClean="0"/>
              <a:t>以影像處理的深度學習而言，大量的影像資料為重要的資料來源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MSCOCO: a large-scale object detection, segmentation, and captioning dataset. 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ImageNet: an image database organized according to the WordNet hierarchy (currently only the nouns), in which each node of the hierarchy is depicted by hundreds and thousands of images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MSRA10K:</a:t>
            </a:r>
            <a:r>
              <a:rPr lang="zh-TW" altLang="en-US" dirty="0" smtClean="0"/>
              <a:t> </a:t>
            </a:r>
            <a:r>
              <a:rPr lang="en-US" altLang="zh-TW" dirty="0" smtClean="0"/>
              <a:t>pixel accurate salient object labeling for 10000 images from MSRA dataset. The contents include the images and the binary masks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DC53A-1659-402D-B538-9FC44C44E54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490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以目標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找到畫面中的視覺顯著物體微粒 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在 </a:t>
            </a:r>
            <a:endParaRPr lang="en-US" altLang="zh-TW" dirty="0" smtClean="0"/>
          </a:p>
          <a:p>
            <a:r>
              <a:rPr lang="zh-TW" altLang="en-US" dirty="0" smtClean="0"/>
              <a:t>深度學習裡的架構中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要提供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大量圖像以及標示有視覺顯著物體的答案</a:t>
            </a:r>
            <a:r>
              <a:rPr lang="en-US" altLang="zh-TW" dirty="0" smtClean="0"/>
              <a:t>(</a:t>
            </a:r>
            <a:r>
              <a:rPr lang="zh-TW" altLang="en-US" dirty="0" smtClean="0"/>
              <a:t>可能是影像，也可能是座標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以這次的作業目標</a:t>
            </a:r>
            <a:r>
              <a:rPr lang="en-US" altLang="zh-TW" dirty="0" smtClean="0"/>
              <a:t>: </a:t>
            </a:r>
            <a:r>
              <a:rPr lang="zh-TW" altLang="en-US" dirty="0" smtClean="0"/>
              <a:t>視覺顯著物體偵測為例</a:t>
            </a:r>
            <a:endParaRPr lang="en-US" altLang="zh-TW" dirty="0" smtClean="0"/>
          </a:p>
          <a:p>
            <a:r>
              <a:rPr lang="zh-TW" altLang="en-US" dirty="0" smtClean="0"/>
              <a:t>有上述</a:t>
            </a:r>
            <a:r>
              <a:rPr lang="en-US" altLang="zh-TW" dirty="0" smtClean="0"/>
              <a:t>4</a:t>
            </a:r>
            <a:r>
              <a:rPr lang="zh-TW" altLang="en-US" dirty="0" smtClean="0"/>
              <a:t>種</a:t>
            </a:r>
            <a:r>
              <a:rPr lang="en-US" altLang="zh-TW" dirty="0" smtClean="0"/>
              <a:t>database</a:t>
            </a:r>
            <a:r>
              <a:rPr lang="zh-TW" altLang="en-US" dirty="0" smtClean="0"/>
              <a:t>提供大量影像資料作為訓練基礎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DC53A-1659-402D-B538-9FC44C44E54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226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不同的資料集中，不同的資料格式 </a:t>
            </a:r>
            <a:r>
              <a:rPr lang="en-US" altLang="zh-TW" dirty="0" smtClean="0"/>
              <a:t>(</a:t>
            </a:r>
            <a:r>
              <a:rPr lang="zh-TW" altLang="en-US" dirty="0" smtClean="0"/>
              <a:t>稍微看一下，第二種是我們要使用的資料型態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DC53A-1659-402D-B538-9FC44C44E54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231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準備訓練模型用的資料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訓練</a:t>
            </a:r>
            <a:r>
              <a:rPr lang="en-US" altLang="zh-TW" dirty="0" smtClean="0"/>
              <a:t>: </a:t>
            </a:r>
            <a:r>
              <a:rPr lang="zh-TW" altLang="en-US" dirty="0" smtClean="0"/>
              <a:t>用既有資料集的資料處理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測試</a:t>
            </a:r>
            <a:r>
              <a:rPr lang="en-US" altLang="zh-TW" dirty="0" smtClean="0"/>
              <a:t>: </a:t>
            </a:r>
            <a:r>
              <a:rPr lang="zh-TW" altLang="en-US" dirty="0" smtClean="0"/>
              <a:t>用自己準備的</a:t>
            </a:r>
            <a:r>
              <a:rPr lang="en-US" altLang="zh-TW" dirty="0" smtClean="0"/>
              <a:t>3</a:t>
            </a:r>
            <a:r>
              <a:rPr lang="zh-TW" altLang="en-US" dirty="0" smtClean="0"/>
              <a:t>張影像</a:t>
            </a:r>
            <a:endParaRPr lang="en-US" altLang="zh-TW" dirty="0" smtClean="0"/>
          </a:p>
          <a:p>
            <a:r>
              <a:rPr lang="en-US" altLang="zh-TW" dirty="0" smtClean="0"/>
              <a:t>1. </a:t>
            </a:r>
            <a:r>
              <a:rPr lang="zh-TW" altLang="en-US" dirty="0" smtClean="0"/>
              <a:t>用</a:t>
            </a:r>
            <a:r>
              <a:rPr lang="en-US" altLang="zh-TW" dirty="0" err="1" smtClean="0"/>
              <a:t>labelme</a:t>
            </a:r>
            <a:r>
              <a:rPr lang="zh-TW" altLang="en-US" dirty="0" smtClean="0"/>
              <a:t>產生視覺顯著物體位置標記</a:t>
            </a:r>
            <a:endParaRPr lang="en-US" altLang="zh-TW" dirty="0" smtClean="0"/>
          </a:p>
          <a:p>
            <a:r>
              <a:rPr lang="en-US" altLang="zh-TW" dirty="0" smtClean="0"/>
              <a:t>2. </a:t>
            </a:r>
            <a:r>
              <a:rPr lang="zh-TW" altLang="en-US" dirty="0" smtClean="0"/>
              <a:t>用產生的資料進行訓練好的模型測試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要將使用</a:t>
            </a:r>
            <a:r>
              <a:rPr lang="en-US" altLang="zh-TW" dirty="0" err="1" smtClean="0"/>
              <a:t>labelme</a:t>
            </a:r>
            <a:r>
              <a:rPr lang="zh-TW" altLang="en-US" dirty="0" smtClean="0"/>
              <a:t>標記的過程記錄在報告中。</a:t>
            </a:r>
            <a:r>
              <a:rPr lang="en-US" altLang="zh-TW" dirty="0" smtClean="0"/>
              <a:t>(</a:t>
            </a:r>
            <a:r>
              <a:rPr lang="zh-TW" altLang="en-US" dirty="0" smtClean="0"/>
              <a:t>繳交報告的需求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DC53A-1659-402D-B538-9FC44C44E54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506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Labelme</a:t>
            </a:r>
            <a:r>
              <a:rPr lang="zh-TW" altLang="en-US" dirty="0" smtClean="0"/>
              <a:t>的使用應該具備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Python</a:t>
            </a:r>
            <a:r>
              <a:rPr lang="en-US" altLang="zh-TW" baseline="0" dirty="0" smtClean="0"/>
              <a:t>3</a:t>
            </a:r>
          </a:p>
          <a:p>
            <a:r>
              <a:rPr lang="en-US" altLang="zh-TW" baseline="0" dirty="0" smtClean="0"/>
              <a:t>Pyqt5 (</a:t>
            </a:r>
            <a:r>
              <a:rPr lang="zh-TW" altLang="en-US" baseline="0" dirty="0" smtClean="0"/>
              <a:t>建立圖形介面用的套件</a:t>
            </a:r>
            <a:r>
              <a:rPr lang="en-US" altLang="zh-TW" baseline="0" dirty="0" smtClean="0"/>
              <a:t>)</a:t>
            </a:r>
          </a:p>
          <a:p>
            <a:r>
              <a:rPr lang="zh-TW" altLang="en-US" baseline="0" dirty="0" smtClean="0"/>
              <a:t>安裝指令</a:t>
            </a:r>
            <a:r>
              <a:rPr lang="en-US" altLang="zh-TW" baseline="0" dirty="0" smtClean="0"/>
              <a:t>: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pip install pyqt5  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pip install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labelme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endParaRPr lang="en-US" altLang="zh-TW" baseline="0" dirty="0" smtClean="0"/>
          </a:p>
          <a:p>
            <a:r>
              <a:rPr lang="en-US" altLang="zh-TW" b="1" dirty="0" err="1" smtClean="0">
                <a:solidFill>
                  <a:srgbClr val="FF0000"/>
                </a:solidFill>
              </a:rPr>
              <a:t>Labelme</a:t>
            </a:r>
            <a:r>
              <a:rPr lang="en-US" altLang="zh-TW" b="1" dirty="0" smtClean="0">
                <a:solidFill>
                  <a:srgbClr val="FF0000"/>
                </a:solidFill>
              </a:rPr>
              <a:t> (</a:t>
            </a:r>
            <a:r>
              <a:rPr lang="zh-TW" altLang="en-US" b="1" dirty="0" smtClean="0">
                <a:solidFill>
                  <a:srgbClr val="FF0000"/>
                </a:solidFill>
              </a:rPr>
              <a:t>這次要使用的工具</a:t>
            </a:r>
            <a:r>
              <a:rPr lang="en-US" altLang="zh-TW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dirty="0" smtClean="0"/>
              <a:t>安裝完後 直接打入</a:t>
            </a:r>
            <a:r>
              <a:rPr lang="en-US" altLang="zh-TW" dirty="0" err="1" smtClean="0"/>
              <a:t>labelme</a:t>
            </a:r>
            <a:r>
              <a:rPr lang="zh-TW" altLang="en-US" dirty="0" smtClean="0"/>
              <a:t>便可啟動圖形化介面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DC53A-1659-402D-B538-9FC44C44E54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63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LabelMe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畫</a:t>
            </a:r>
            <a:r>
              <a:rPr lang="en-US" altLang="zh-TW" baseline="0" dirty="0" smtClean="0"/>
              <a:t>Polygon</a:t>
            </a:r>
            <a:r>
              <a:rPr lang="zh-TW" altLang="en-US" baseline="0" dirty="0" smtClean="0"/>
              <a:t>，儲存畫好的顯著物件結果 </a:t>
            </a:r>
            <a:r>
              <a:rPr lang="en-US" altLang="zh-TW" baseline="0" dirty="0" smtClean="0"/>
              <a:t>(</a:t>
            </a:r>
            <a:r>
              <a:rPr lang="en-US" altLang="zh-TW" baseline="0" dirty="0" err="1" smtClean="0"/>
              <a:t>json</a:t>
            </a:r>
            <a:r>
              <a:rPr lang="zh-TW" altLang="en-US" baseline="0" dirty="0" smtClean="0"/>
              <a:t>檔案</a:t>
            </a:r>
            <a:r>
              <a:rPr lang="en-US" altLang="zh-TW" baseline="0" dirty="0" smtClean="0"/>
              <a:t>)</a:t>
            </a:r>
          </a:p>
          <a:p>
            <a:r>
              <a:rPr lang="zh-TW" altLang="en-US" baseline="0" dirty="0" smtClean="0"/>
              <a:t>用</a:t>
            </a:r>
            <a:r>
              <a:rPr lang="en-US" altLang="zh-TW" baseline="0" dirty="0" err="1" smtClean="0"/>
              <a:t>labelme</a:t>
            </a:r>
            <a:r>
              <a:rPr lang="zh-TW" altLang="en-US" baseline="0" dirty="0" smtClean="0"/>
              <a:t>的工具轉成包含</a:t>
            </a:r>
            <a:r>
              <a:rPr lang="en-US" altLang="zh-TW" baseline="0" dirty="0" smtClean="0"/>
              <a:t>label image </a:t>
            </a:r>
            <a:r>
              <a:rPr lang="zh-TW" altLang="en-US" baseline="0" dirty="0" smtClean="0"/>
              <a:t>的</a:t>
            </a:r>
            <a:r>
              <a:rPr lang="en-US" altLang="zh-TW" baseline="0" dirty="0" smtClean="0"/>
              <a:t>dataset</a:t>
            </a:r>
          </a:p>
          <a:p>
            <a:r>
              <a:rPr lang="zh-TW" altLang="en-US" baseline="0" dirty="0" smtClean="0"/>
              <a:t>把</a:t>
            </a:r>
            <a:r>
              <a:rPr lang="en-US" altLang="zh-TW" baseline="0" dirty="0" smtClean="0"/>
              <a:t>label image </a:t>
            </a:r>
            <a:r>
              <a:rPr lang="zh-TW" altLang="en-US" baseline="0" dirty="0" smtClean="0"/>
              <a:t>轉成</a:t>
            </a:r>
            <a:r>
              <a:rPr lang="en-US" altLang="zh-TW" baseline="0" dirty="0" smtClean="0"/>
              <a:t>binary mask (8-bit </a:t>
            </a:r>
            <a:r>
              <a:rPr lang="en-US" altLang="zh-TW" baseline="0" dirty="0" err="1" smtClean="0"/>
              <a:t>png</a:t>
            </a:r>
            <a:r>
              <a:rPr lang="en-US" altLang="zh-TW" baseline="0" dirty="0" smtClean="0"/>
              <a:t>)</a:t>
            </a:r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DC53A-1659-402D-B538-9FC44C44E54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118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2.</a:t>
            </a:r>
            <a:r>
              <a:rPr lang="zh-TW" altLang="en-US" dirty="0" smtClean="0"/>
              <a:t> 執行檔案，產生兩個</a:t>
            </a:r>
            <a:r>
              <a:rPr lang="en-US" altLang="zh-TW" dirty="0" smtClean="0"/>
              <a:t>.mat</a:t>
            </a:r>
            <a:r>
              <a:rPr lang="zh-TW" altLang="en-US" dirty="0" smtClean="0"/>
              <a:t>檔案</a:t>
            </a:r>
            <a:endParaRPr lang="en-US" altLang="zh-TW" dirty="0" smtClean="0"/>
          </a:p>
          <a:p>
            <a:r>
              <a:rPr lang="en-US" altLang="zh-TW" dirty="0" smtClean="0"/>
              <a:t>(1) </a:t>
            </a:r>
            <a:r>
              <a:rPr lang="en-US" altLang="zh-TW" dirty="0" err="1" smtClean="0"/>
              <a:t>all_Q.mat</a:t>
            </a:r>
            <a:r>
              <a:rPr lang="en-US" altLang="zh-TW" dirty="0" smtClean="0"/>
              <a:t>: </a:t>
            </a:r>
            <a:r>
              <a:rPr lang="zh-TW" altLang="en-US" dirty="0" smtClean="0"/>
              <a:t>將影像以切割成諸多</a:t>
            </a:r>
            <a:r>
              <a:rPr lang="en-US" altLang="zh-TW" dirty="0" err="1" smtClean="0"/>
              <a:t>superpixel</a:t>
            </a:r>
            <a:r>
              <a:rPr lang="zh-TW" altLang="en-US" dirty="0" smtClean="0"/>
              <a:t>後，以</a:t>
            </a:r>
            <a:r>
              <a:rPr lang="en-US" altLang="zh-TW" dirty="0" err="1" smtClean="0"/>
              <a:t>superpixel</a:t>
            </a:r>
            <a:r>
              <a:rPr lang="zh-TW" altLang="en-US" dirty="0" smtClean="0"/>
              <a:t>為單位儲存色彩特徵，並儲存起來</a:t>
            </a:r>
            <a:endParaRPr lang="en-US" altLang="zh-TW" dirty="0" smtClean="0"/>
          </a:p>
          <a:p>
            <a:r>
              <a:rPr lang="en-US" altLang="zh-TW" dirty="0" smtClean="0"/>
              <a:t>(2) </a:t>
            </a:r>
            <a:r>
              <a:rPr lang="en-US" altLang="zh-TW" dirty="0" err="1" smtClean="0"/>
              <a:t>all_superpixel_label.mat</a:t>
            </a:r>
            <a:r>
              <a:rPr lang="en-US" altLang="zh-TW" dirty="0" smtClean="0"/>
              <a:t>: </a:t>
            </a:r>
            <a:r>
              <a:rPr lang="zh-TW" altLang="en-US" dirty="0" smtClean="0"/>
              <a:t>將影像的</a:t>
            </a:r>
            <a:r>
              <a:rPr lang="en-US" altLang="zh-TW" dirty="0" err="1" smtClean="0"/>
              <a:t>groundtruth</a:t>
            </a:r>
            <a:r>
              <a:rPr lang="en-US" altLang="zh-TW" dirty="0" smtClean="0"/>
              <a:t> </a:t>
            </a:r>
            <a:r>
              <a:rPr lang="zh-TW" altLang="en-US" dirty="0" smtClean="0"/>
              <a:t>以影像</a:t>
            </a:r>
            <a:r>
              <a:rPr lang="en-US" altLang="zh-TW" dirty="0" err="1" smtClean="0"/>
              <a:t>superpixel</a:t>
            </a:r>
            <a:r>
              <a:rPr lang="zh-TW" altLang="en-US" dirty="0" smtClean="0"/>
              <a:t>切割單位</a:t>
            </a:r>
            <a:r>
              <a:rPr lang="en-US" altLang="zh-TW" dirty="0" smtClean="0"/>
              <a:t>(1)</a:t>
            </a:r>
            <a:r>
              <a:rPr lang="zh-TW" altLang="en-US" dirty="0" smtClean="0"/>
              <a:t>的切割結果，來歸納那些</a:t>
            </a:r>
            <a:r>
              <a:rPr lang="en-US" altLang="zh-TW" dirty="0" err="1" smtClean="0"/>
              <a:t>superpixel</a:t>
            </a:r>
            <a:r>
              <a:rPr lang="zh-TW" altLang="en-US" dirty="0" smtClean="0"/>
              <a:t>於</a:t>
            </a:r>
            <a:r>
              <a:rPr lang="en-US" altLang="zh-TW" dirty="0" smtClean="0"/>
              <a:t>binary</a:t>
            </a:r>
            <a:r>
              <a:rPr lang="en-US" altLang="zh-TW" baseline="0" dirty="0" smtClean="0"/>
              <a:t> mask</a:t>
            </a:r>
            <a:r>
              <a:rPr lang="zh-TW" altLang="en-US" baseline="0" dirty="0" smtClean="0"/>
              <a:t>中為</a:t>
            </a:r>
            <a:r>
              <a:rPr lang="en-US" altLang="zh-TW" baseline="0" dirty="0" smtClean="0"/>
              <a:t>salient object</a:t>
            </a:r>
            <a:r>
              <a:rPr lang="zh-TW" altLang="en-US" baseline="0" dirty="0" smtClean="0"/>
              <a:t>的區塊並儲存</a:t>
            </a:r>
            <a:endParaRPr lang="en-US" altLang="zh-TW" baseline="0" dirty="0" smtClean="0"/>
          </a:p>
          <a:p>
            <a:endParaRPr lang="en-US" altLang="zh-TW" baseline="0" dirty="0" smtClean="0"/>
          </a:p>
          <a:p>
            <a:r>
              <a:rPr lang="zh-TW" altLang="en-US" baseline="0" dirty="0" smtClean="0"/>
              <a:t>產生的檔案要做為給</a:t>
            </a:r>
            <a:r>
              <a:rPr lang="en-US" altLang="zh-TW" baseline="0" dirty="0" smtClean="0"/>
              <a:t>deep learning model</a:t>
            </a:r>
            <a:r>
              <a:rPr lang="zh-TW" altLang="en-US" baseline="0" dirty="0" smtClean="0"/>
              <a:t>讀取的</a:t>
            </a:r>
            <a:r>
              <a:rPr lang="en-US" altLang="zh-TW" baseline="0" dirty="0" smtClean="0"/>
              <a:t>input</a:t>
            </a:r>
          </a:p>
          <a:p>
            <a:r>
              <a:rPr lang="zh-TW" altLang="en-US" baseline="0" dirty="0" smtClean="0"/>
              <a:t>所以要按照程式路徑放到對的位置。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DC53A-1659-402D-B538-9FC44C44E54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15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CE5F-DB06-48FC-B192-AB8B49BE476D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6C3E-D66B-404C-B685-D2344C5686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7101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CE5F-DB06-48FC-B192-AB8B49BE476D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6C3E-D66B-404C-B685-D2344C5686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01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CE5F-DB06-48FC-B192-AB8B49BE476D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6C3E-D66B-404C-B685-D2344C5686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73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CE5F-DB06-48FC-B192-AB8B49BE476D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6C3E-D66B-404C-B685-D2344C5686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5429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CE5F-DB06-48FC-B192-AB8B49BE476D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6C3E-D66B-404C-B685-D2344C5686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467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CE5F-DB06-48FC-B192-AB8B49BE476D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6C3E-D66B-404C-B685-D2344C5686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985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CE5F-DB06-48FC-B192-AB8B49BE476D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6C3E-D66B-404C-B685-D2344C5686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535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CE5F-DB06-48FC-B192-AB8B49BE476D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6C3E-D66B-404C-B685-D2344C5686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91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CE5F-DB06-48FC-B192-AB8B49BE476D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6C3E-D66B-404C-B685-D2344C5686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977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CE5F-DB06-48FC-B192-AB8B49BE476D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6C3E-D66B-404C-B685-D2344C5686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50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CE5F-DB06-48FC-B192-AB8B49BE476D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6C3E-D66B-404C-B685-D2344C5686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6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1CE5F-DB06-48FC-B192-AB8B49BE476D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A6C3E-D66B-404C-B685-D2344C568641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556" y="5715143"/>
            <a:ext cx="9244444" cy="114285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29" y="5169159"/>
            <a:ext cx="1552316" cy="155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63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9.xml"/><Relationship Id="rId4" Type="http://schemas.openxmlformats.org/officeDocument/2006/relationships/slide" Target="slide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kentaro/labelm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workaholab/easyExample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9.xml"/><Relationship Id="rId4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rkaholab/easyExample/blob/master/SuperCNN_modified/CNN_train/test_superCNN.py" TargetMode="External"/><Relationship Id="rId2" Type="http://schemas.openxmlformats.org/officeDocument/2006/relationships/hyperlink" Target="https://github.com/workaholab/easyExample/blob/master/SuperCNN_modified/CNN_train/train_superCNN.py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nglink.ai/guides/neural-network-concepts/7-types-neural-network-activation-functions-righ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h0307/SuperCNN" TargetMode="External"/><Relationship Id="rId5" Type="http://schemas.openxmlformats.org/officeDocument/2006/relationships/hyperlink" Target="https://www.quora.com/What-are-the-best-image-annotation-tools-available-out-there" TargetMode="External"/><Relationship Id="rId4" Type="http://schemas.openxmlformats.org/officeDocument/2006/relationships/hyperlink" Target="https://patrickwasp.com/create-your-own-coco-style-dataset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-net.org/" TargetMode="External"/><Relationship Id="rId2" Type="http://schemas.openxmlformats.org/officeDocument/2006/relationships/hyperlink" Target="http://cocodataset.org/#hom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cuhk.edu.hk/~leojia/projects/hsaliency/dataset.html" TargetMode="External"/><Relationship Id="rId4" Type="http://schemas.openxmlformats.org/officeDocument/2006/relationships/hyperlink" Target="https://mmcheng.net/msra10k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ocodataset.org/#home" TargetMode="External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mage-net.org/" TargetMode="External"/><Relationship Id="rId5" Type="http://schemas.openxmlformats.org/officeDocument/2006/relationships/hyperlink" Target="http://www.cse.cuhk.edu.hk/~leojia/projects/hsaliency/dataset.html" TargetMode="External"/><Relationship Id="rId4" Type="http://schemas.openxmlformats.org/officeDocument/2006/relationships/hyperlink" Target="https://mmcheng.net/msra10k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cocodataset.org/#home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hyperlink" Target="https://mmcheng.net/msra10k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HW2: Some instructions 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Deep learning image salient object detection </a:t>
            </a:r>
            <a:r>
              <a:rPr lang="en-US" altLang="zh-TW" dirty="0" smtClean="0"/>
              <a:t>model</a:t>
            </a:r>
          </a:p>
          <a:p>
            <a:r>
              <a:rPr lang="en-US" altLang="zh-TW" dirty="0" smtClean="0"/>
              <a:t>(For </a:t>
            </a:r>
            <a:r>
              <a:rPr lang="en-US" altLang="zh-TW" smtClean="0"/>
              <a:t>reference only)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69838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Outlines for homework instruction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(1) </a:t>
            </a:r>
            <a:r>
              <a:rPr lang="en-US" altLang="zh-TW" dirty="0" smtClean="0">
                <a:hlinkClick r:id="rId2" action="ppaction://hlinksldjump"/>
              </a:rPr>
              <a:t>Testing data preparation </a:t>
            </a:r>
            <a:r>
              <a:rPr lang="en-US" altLang="zh-TW" dirty="0" smtClean="0"/>
              <a:t>(</a:t>
            </a:r>
            <a:r>
              <a:rPr lang="zh-TW" altLang="en-US" dirty="0" smtClean="0"/>
              <a:t>測試</a:t>
            </a:r>
            <a:r>
              <a:rPr lang="en-US" altLang="zh-TW" dirty="0" err="1" smtClean="0"/>
              <a:t>SuperCNN</a:t>
            </a:r>
            <a:r>
              <a:rPr lang="zh-TW" altLang="en-US" dirty="0" smtClean="0"/>
              <a:t>用的資料準備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(2) </a:t>
            </a:r>
            <a:r>
              <a:rPr lang="en-US" altLang="zh-TW" dirty="0" err="1" smtClean="0">
                <a:hlinkClick r:id="rId3" action="ppaction://hlinksldjump"/>
              </a:rPr>
              <a:t>LabelMe</a:t>
            </a:r>
            <a:r>
              <a:rPr lang="en-US" altLang="zh-TW" dirty="0" smtClean="0">
                <a:hlinkClick r:id="rId3" action="ppaction://hlinksldjump"/>
              </a:rPr>
              <a:t> tutorial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LabelMe</a:t>
            </a:r>
            <a:r>
              <a:rPr lang="zh-TW" altLang="en-US" dirty="0" smtClean="0"/>
              <a:t>教學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(Part II, in the </a:t>
            </a:r>
            <a:r>
              <a:rPr lang="en-US" altLang="zh-TW" dirty="0" err="1" smtClean="0"/>
              <a:t>begining</a:t>
            </a:r>
            <a:r>
              <a:rPr lang="en-US" altLang="zh-TW" dirty="0" smtClean="0"/>
              <a:t>) </a:t>
            </a:r>
            <a:r>
              <a:rPr lang="en-US" altLang="zh-TW" dirty="0" smtClean="0">
                <a:hlinkClick r:id="rId4" action="ppaction://hlinksldjump"/>
              </a:rPr>
              <a:t>Retrieve </a:t>
            </a:r>
            <a:r>
              <a:rPr lang="en-US" altLang="zh-TW" dirty="0">
                <a:hlinkClick r:id="rId4" action="ppaction://hlinksldjump"/>
              </a:rPr>
              <a:t>the model code </a:t>
            </a:r>
            <a:r>
              <a:rPr lang="en-US" altLang="zh-TW" dirty="0"/>
              <a:t>(</a:t>
            </a:r>
            <a:r>
              <a:rPr lang="zh-TW" altLang="en-US" dirty="0"/>
              <a:t>取得程式碼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r>
              <a:rPr lang="en-US" altLang="zh-TW" dirty="0" smtClean="0"/>
              <a:t>(3-3-1, 4-2-1) </a:t>
            </a:r>
            <a:r>
              <a:rPr lang="en-US" altLang="zh-TW" dirty="0" smtClean="0">
                <a:hlinkClick r:id="rId5" action="ppaction://hlinksldjump"/>
              </a:rPr>
              <a:t>Data </a:t>
            </a:r>
            <a:r>
              <a:rPr lang="en-US" altLang="zh-TW" dirty="0">
                <a:hlinkClick r:id="rId5" action="ppaction://hlinksldjump"/>
              </a:rPr>
              <a:t>preprocessing: </a:t>
            </a:r>
            <a:r>
              <a:rPr lang="en-US" altLang="zh-TW" dirty="0" err="1" smtClean="0">
                <a:hlinkClick r:id="rId5" action="ppaction://hlinksldjump"/>
              </a:rPr>
              <a:t>superpixel</a:t>
            </a:r>
            <a:r>
              <a:rPr lang="en-US" altLang="zh-TW" dirty="0" smtClean="0">
                <a:hlinkClick r:id="rId5" action="ppaction://hlinksldjump"/>
              </a:rPr>
              <a:t> </a:t>
            </a:r>
            <a:r>
              <a:rPr lang="en-US" altLang="zh-TW" dirty="0" err="1" smtClean="0">
                <a:hlinkClick r:id="rId5" action="ppaction://hlinksldjump"/>
              </a:rPr>
              <a:t>segmenatation</a:t>
            </a:r>
            <a:r>
              <a:rPr lang="en-US" altLang="zh-TW" dirty="0" smtClean="0"/>
              <a:t> (</a:t>
            </a:r>
            <a:r>
              <a:rPr lang="zh-TW" altLang="en-US" dirty="0"/>
              <a:t>訓練</a:t>
            </a:r>
            <a:r>
              <a:rPr lang="en-US" altLang="zh-TW" dirty="0"/>
              <a:t>/</a:t>
            </a:r>
            <a:r>
              <a:rPr lang="zh-TW" altLang="en-US" dirty="0"/>
              <a:t>測試</a:t>
            </a:r>
            <a:r>
              <a:rPr lang="en-US" altLang="zh-TW" dirty="0" err="1"/>
              <a:t>SuperCNN</a:t>
            </a:r>
            <a:r>
              <a:rPr lang="zh-TW" altLang="en-US" dirty="0"/>
              <a:t>用的</a:t>
            </a:r>
            <a:r>
              <a:rPr lang="zh-TW" altLang="en-US" dirty="0" smtClean="0"/>
              <a:t>資料所需的超像素前處理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r>
              <a:rPr lang="en-US" altLang="zh-TW" dirty="0" smtClean="0"/>
              <a:t>(3-3-2</a:t>
            </a:r>
            <a:r>
              <a:rPr lang="en-US" altLang="zh-TW" smtClean="0"/>
              <a:t>, 4-2-2) </a:t>
            </a:r>
            <a:r>
              <a:rPr lang="en-US" altLang="zh-TW" dirty="0" err="1" smtClean="0">
                <a:hlinkClick r:id="rId6" action="ppaction://hlinksldjump"/>
              </a:rPr>
              <a:t>SuperCNN</a:t>
            </a:r>
            <a:r>
              <a:rPr lang="en-US" altLang="zh-TW" dirty="0" smtClean="0">
                <a:hlinkClick r:id="rId6" action="ppaction://hlinksldjump"/>
              </a:rPr>
              <a:t>: Model </a:t>
            </a:r>
            <a:r>
              <a:rPr lang="en-US" altLang="zh-TW" dirty="0">
                <a:hlinkClick r:id="rId6" action="ppaction://hlinksldjump"/>
              </a:rPr>
              <a:t>training and </a:t>
            </a:r>
            <a:r>
              <a:rPr lang="en-US" altLang="zh-TW" dirty="0" smtClean="0">
                <a:hlinkClick r:id="rId6" action="ppaction://hlinksldjump"/>
              </a:rPr>
              <a:t>testing </a:t>
            </a:r>
            <a:r>
              <a:rPr lang="en-US" altLang="zh-TW" dirty="0" smtClean="0"/>
              <a:t>(</a:t>
            </a:r>
            <a:r>
              <a:rPr lang="zh-TW" altLang="en-US" dirty="0" smtClean="0"/>
              <a:t>訓練</a:t>
            </a:r>
            <a:r>
              <a:rPr lang="en-US" altLang="zh-TW" dirty="0" smtClean="0"/>
              <a:t>/</a:t>
            </a:r>
            <a:r>
              <a:rPr lang="zh-TW" altLang="en-US" dirty="0" smtClean="0"/>
              <a:t>測試</a:t>
            </a:r>
            <a:r>
              <a:rPr lang="en-US" altLang="zh-TW" dirty="0" err="1"/>
              <a:t>SuperCNN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111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 </a:t>
            </a:r>
            <a:r>
              <a:rPr lang="en-US" altLang="zh-TW" dirty="0"/>
              <a:t>d</a:t>
            </a:r>
            <a:r>
              <a:rPr lang="en-US" altLang="zh-TW" dirty="0" smtClean="0"/>
              <a:t>ata preparing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7541706" cy="435133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3 </a:t>
            </a:r>
            <a:r>
              <a:rPr lang="en-US" altLang="zh-TW" dirty="0"/>
              <a:t>types of </a:t>
            </a:r>
            <a:r>
              <a:rPr lang="en-US" altLang="zh-TW" dirty="0" smtClean="0"/>
              <a:t>images you need to prepare: </a:t>
            </a:r>
          </a:p>
          <a:p>
            <a:pPr lvl="1"/>
            <a:r>
              <a:rPr lang="en-US" altLang="zh-TW" dirty="0" smtClean="0"/>
              <a:t>Indoor (</a:t>
            </a:r>
            <a:r>
              <a:rPr lang="zh-TW" altLang="en-US" dirty="0" smtClean="0"/>
              <a:t>室內照片</a:t>
            </a:r>
            <a:r>
              <a:rPr lang="en-US" altLang="zh-TW" dirty="0" smtClean="0"/>
              <a:t>)</a:t>
            </a:r>
            <a:r>
              <a:rPr lang="en-US" altLang="zh-TW" dirty="0"/>
              <a:t> natural </a:t>
            </a:r>
            <a:r>
              <a:rPr lang="en-US" altLang="zh-TW" dirty="0" smtClean="0"/>
              <a:t>scene: An indoor scene picture token by you with salient object in it. </a:t>
            </a:r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Outdoor (</a:t>
            </a:r>
            <a:r>
              <a:rPr lang="zh-TW" altLang="en-US" dirty="0" smtClean="0"/>
              <a:t>室外照片</a:t>
            </a:r>
            <a:r>
              <a:rPr lang="en-US" altLang="zh-TW" dirty="0" smtClean="0"/>
              <a:t>) </a:t>
            </a:r>
            <a:r>
              <a:rPr lang="en-US" altLang="zh-TW" dirty="0"/>
              <a:t>natural scene: An </a:t>
            </a:r>
            <a:r>
              <a:rPr lang="en-US" altLang="zh-TW" dirty="0" smtClean="0"/>
              <a:t>outdoor </a:t>
            </a:r>
            <a:r>
              <a:rPr lang="en-US" altLang="zh-TW" dirty="0"/>
              <a:t>scene picture token by you with salient object in it. 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/>
          </a:p>
          <a:p>
            <a:pPr lvl="1"/>
            <a:r>
              <a:rPr lang="en-US" altLang="zh-TW" dirty="0" smtClean="0"/>
              <a:t>Artificial objects (</a:t>
            </a:r>
            <a:r>
              <a:rPr lang="zh-TW" altLang="en-US" dirty="0" smtClean="0"/>
              <a:t>人工創造的物體</a:t>
            </a:r>
            <a:r>
              <a:rPr lang="en-US" altLang="zh-TW" dirty="0" smtClean="0"/>
              <a:t>) </a:t>
            </a:r>
            <a:r>
              <a:rPr lang="en-US" altLang="zh-TW" dirty="0"/>
              <a:t>in the </a:t>
            </a:r>
            <a:r>
              <a:rPr lang="en-US" altLang="zh-TW" dirty="0" smtClean="0"/>
              <a:t>images: A hand-drawing or computer drawing object in the canvas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Picture 2" descr="Furniture, Table, Interior, Home, Room, Decor, Livi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70585" y="1853295"/>
            <a:ext cx="1942731" cy="110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utterfly, Insect, Macro, Animal, Nature, Spri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23820" y="3268236"/>
            <a:ext cx="1667215" cy="111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群組 9"/>
          <p:cNvGrpSpPr/>
          <p:nvPr/>
        </p:nvGrpSpPr>
        <p:grpSpPr>
          <a:xfrm>
            <a:off x="9292864" y="4653223"/>
            <a:ext cx="1698171" cy="1117600"/>
            <a:chOff x="10352853" y="705433"/>
            <a:chExt cx="1698171" cy="1117600"/>
          </a:xfrm>
        </p:grpSpPr>
        <p:sp>
          <p:nvSpPr>
            <p:cNvPr id="6" name="矩形 5"/>
            <p:cNvSpPr/>
            <p:nvPr/>
          </p:nvSpPr>
          <p:spPr>
            <a:xfrm>
              <a:off x="10352853" y="705433"/>
              <a:ext cx="1698171" cy="1117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心形 6"/>
            <p:cNvSpPr/>
            <p:nvPr/>
          </p:nvSpPr>
          <p:spPr>
            <a:xfrm>
              <a:off x="10607578" y="911747"/>
              <a:ext cx="594360" cy="487680"/>
            </a:xfrm>
            <a:prstGeom prst="hear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七角星形 7"/>
            <p:cNvSpPr/>
            <p:nvPr/>
          </p:nvSpPr>
          <p:spPr>
            <a:xfrm>
              <a:off x="11371550" y="797447"/>
              <a:ext cx="381000" cy="312420"/>
            </a:xfrm>
            <a:prstGeom prst="star7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雲朵形 8"/>
            <p:cNvSpPr/>
            <p:nvPr/>
          </p:nvSpPr>
          <p:spPr>
            <a:xfrm>
              <a:off x="11156190" y="1269887"/>
              <a:ext cx="600946" cy="492186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圓角矩形圖說文字 10"/>
          <p:cNvSpPr/>
          <p:nvPr/>
        </p:nvSpPr>
        <p:spPr>
          <a:xfrm>
            <a:off x="6713951" y="91614"/>
            <a:ext cx="4399365" cy="1236145"/>
          </a:xfrm>
          <a:prstGeom prst="wedgeRoundRectCallout">
            <a:avLst>
              <a:gd name="adj1" fmla="val -5743"/>
              <a:gd name="adj2" fmla="val 132766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All the color image should be saved in JPG format, </a:t>
            </a:r>
          </a:p>
          <a:p>
            <a:pPr algn="ctr"/>
            <a:r>
              <a:rPr lang="en-US" altLang="zh-TW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resolution 960*640</a:t>
            </a:r>
            <a:endParaRPr lang="zh-TW" alt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54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Tutorial of labeling images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Labelme</a:t>
            </a:r>
            <a:r>
              <a:rPr lang="en-US" altLang="zh-TW" dirty="0" smtClean="0"/>
              <a:t>: </a:t>
            </a: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github.com/wkentaro/labelme</a:t>
            </a:r>
            <a:endParaRPr lang="en-US" altLang="zh-TW" dirty="0" smtClean="0"/>
          </a:p>
          <a:p>
            <a:r>
              <a:rPr lang="en-US" altLang="zh-TW" dirty="0" smtClean="0"/>
              <a:t>Installation of </a:t>
            </a:r>
            <a:r>
              <a:rPr lang="en-US" altLang="zh-TW" dirty="0" err="1" smtClean="0"/>
              <a:t>labelme</a:t>
            </a:r>
            <a:r>
              <a:rPr lang="en-US" altLang="zh-TW" dirty="0" smtClean="0"/>
              <a:t> in </a:t>
            </a:r>
            <a:r>
              <a:rPr lang="en-US" altLang="zh-TW" b="1" dirty="0" smtClean="0"/>
              <a:t>Anaconda </a:t>
            </a:r>
          </a:p>
          <a:p>
            <a:pPr lvl="1"/>
            <a:r>
              <a:rPr lang="en-US" altLang="zh-TW" dirty="0" smtClean="0"/>
              <a:t>(use the red command to </a:t>
            </a:r>
            <a:r>
              <a:rPr lang="en-US" altLang="zh-TW" dirty="0" err="1" smtClean="0"/>
              <a:t>finsish</a:t>
            </a:r>
            <a:r>
              <a:rPr lang="en-US" altLang="zh-TW" dirty="0" smtClean="0"/>
              <a:t> the installation)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Open the GUI of </a:t>
            </a:r>
            <a:r>
              <a:rPr lang="en-US" altLang="zh-TW" dirty="0" err="1" smtClean="0"/>
              <a:t>labelme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Enter </a:t>
            </a:r>
            <a:r>
              <a:rPr lang="en-US" altLang="zh-TW" dirty="0" err="1" smtClean="0">
                <a:solidFill>
                  <a:srgbClr val="00B050"/>
                </a:solidFill>
              </a:rPr>
              <a:t>labelme</a:t>
            </a:r>
            <a:r>
              <a:rPr lang="en-US" altLang="zh-TW" dirty="0" smtClean="0"/>
              <a:t> to start up the GUI 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86453" y="171469"/>
            <a:ext cx="3605547" cy="31733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28464" y="3129840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200" dirty="0"/>
              <a:t># python3</a:t>
            </a:r>
          </a:p>
          <a:p>
            <a:r>
              <a:rPr lang="en-US" altLang="zh-TW" sz="1200" dirty="0" err="1"/>
              <a:t>conda</a:t>
            </a:r>
            <a:r>
              <a:rPr lang="en-US" altLang="zh-TW" sz="1200" dirty="0"/>
              <a:t> create --name=</a:t>
            </a:r>
            <a:r>
              <a:rPr lang="en-US" altLang="zh-TW" sz="1200" dirty="0" err="1"/>
              <a:t>labelme</a:t>
            </a:r>
            <a:r>
              <a:rPr lang="en-US" altLang="zh-TW" sz="1200" dirty="0"/>
              <a:t> python=3.6</a:t>
            </a:r>
          </a:p>
          <a:p>
            <a:r>
              <a:rPr lang="en-US" altLang="zh-TW" sz="1200" dirty="0"/>
              <a:t>source activate </a:t>
            </a:r>
            <a:r>
              <a:rPr lang="en-US" altLang="zh-TW" sz="1200" dirty="0" err="1"/>
              <a:t>labelme</a:t>
            </a:r>
            <a:endParaRPr lang="en-US" altLang="zh-TW" sz="1200" dirty="0"/>
          </a:p>
          <a:p>
            <a:r>
              <a:rPr lang="en-US" altLang="zh-TW" sz="1200" dirty="0"/>
              <a:t># </a:t>
            </a:r>
            <a:r>
              <a:rPr lang="en-US" altLang="zh-TW" sz="1200" dirty="0" err="1"/>
              <a:t>conda</a:t>
            </a:r>
            <a:r>
              <a:rPr lang="en-US" altLang="zh-TW" sz="1200" dirty="0"/>
              <a:t> install -c </a:t>
            </a:r>
            <a:r>
              <a:rPr lang="en-US" altLang="zh-TW" sz="1200" dirty="0" err="1"/>
              <a:t>conda</a:t>
            </a:r>
            <a:r>
              <a:rPr lang="en-US" altLang="zh-TW" sz="1200" dirty="0"/>
              <a:t>-forge pyside2</a:t>
            </a:r>
          </a:p>
          <a:p>
            <a:r>
              <a:rPr lang="en-US" altLang="zh-TW" sz="1200" dirty="0"/>
              <a:t># </a:t>
            </a:r>
            <a:r>
              <a:rPr lang="en-US" altLang="zh-TW" sz="1200" dirty="0" err="1"/>
              <a:t>conda</a:t>
            </a:r>
            <a:r>
              <a:rPr lang="en-US" altLang="zh-TW" sz="1200" dirty="0"/>
              <a:t> install </a:t>
            </a:r>
            <a:r>
              <a:rPr lang="en-US" altLang="zh-TW" sz="1200" dirty="0" err="1"/>
              <a:t>pyqt</a:t>
            </a:r>
            <a:endParaRPr lang="en-US" altLang="zh-TW" sz="1200" dirty="0"/>
          </a:p>
          <a:p>
            <a:r>
              <a:rPr lang="en-US" altLang="zh-TW" b="1" dirty="0">
                <a:solidFill>
                  <a:srgbClr val="FF0000"/>
                </a:solidFill>
              </a:rPr>
              <a:t>pip install pyqt5  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pip </a:t>
            </a:r>
            <a:r>
              <a:rPr lang="en-US" altLang="zh-TW" b="1" dirty="0">
                <a:solidFill>
                  <a:srgbClr val="FF0000"/>
                </a:solidFill>
              </a:rPr>
              <a:t>install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labelme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b="1" dirty="0"/>
              <a:t>#</a:t>
            </a:r>
            <a:r>
              <a:rPr lang="zh-TW" altLang="en-US" b="1" dirty="0"/>
              <a:t> </a:t>
            </a:r>
            <a:r>
              <a:rPr lang="en-US" altLang="zh-TW" b="1" dirty="0"/>
              <a:t>If the Environment has already been built, execute the red lines and the </a:t>
            </a:r>
            <a:r>
              <a:rPr lang="en-US" altLang="zh-TW" b="1" dirty="0" err="1"/>
              <a:t>labelme</a:t>
            </a:r>
            <a:r>
              <a:rPr lang="en-US" altLang="zh-TW" b="1" dirty="0"/>
              <a:t> will be installed</a:t>
            </a:r>
            <a:r>
              <a:rPr lang="en-US" altLang="zh-TW" b="1" dirty="0" smtClean="0"/>
              <a:t>.</a:t>
            </a:r>
            <a:endParaRPr lang="en-US" altLang="zh-TW" b="1" dirty="0"/>
          </a:p>
          <a:p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6453" y="3538500"/>
            <a:ext cx="3382662" cy="2989330"/>
          </a:xfrm>
          <a:prstGeom prst="rect">
            <a:avLst/>
          </a:prstGeom>
        </p:spPr>
      </p:pic>
      <p:sp>
        <p:nvSpPr>
          <p:cNvPr id="4" name="圓角矩形圖說文字 3"/>
          <p:cNvSpPr/>
          <p:nvPr/>
        </p:nvSpPr>
        <p:spPr>
          <a:xfrm>
            <a:off x="4528457" y="3429000"/>
            <a:ext cx="3219796" cy="1113971"/>
          </a:xfrm>
          <a:prstGeom prst="wedgeRoundRectCallout">
            <a:avLst>
              <a:gd name="adj1" fmla="val -95613"/>
              <a:gd name="adj2" fmla="val 36441"/>
              <a:gd name="adj3" fmla="val 1666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如果虛擬環境都建置好，直接下紅色的</a:t>
            </a:r>
            <a:r>
              <a:rPr lang="en-US" altLang="zh-TW" dirty="0" smtClean="0"/>
              <a:t>command</a:t>
            </a:r>
            <a:r>
              <a:rPr lang="zh-TW" altLang="en-US" dirty="0" smtClean="0"/>
              <a:t>安裝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577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LabelMe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How to mark the salient object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Open an image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Create </a:t>
            </a:r>
            <a:r>
              <a:rPr lang="en-US" altLang="zh-TW" dirty="0"/>
              <a:t>polygons</a:t>
            </a:r>
            <a:endParaRPr lang="zh-TW" altLang="en-US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739970" y="1790681"/>
            <a:ext cx="40975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Mark the salient objects</a:t>
            </a:r>
          </a:p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image. (mouse click)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879725"/>
            <a:ext cx="5092700" cy="3487762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H="1">
            <a:off x="1117600" y="2744788"/>
            <a:ext cx="1270000" cy="258921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879726"/>
            <a:ext cx="5016500" cy="3435576"/>
          </a:xfrm>
          <a:prstGeom prst="rect">
            <a:avLst/>
          </a:prstGeom>
        </p:spPr>
      </p:pic>
      <p:cxnSp>
        <p:nvCxnSpPr>
          <p:cNvPr id="8" name="直線單箭頭接點 7"/>
          <p:cNvCxnSpPr>
            <a:stCxn id="7" idx="2"/>
          </p:cNvCxnSpPr>
          <p:nvPr/>
        </p:nvCxnSpPr>
        <p:spPr>
          <a:xfrm flipH="1">
            <a:off x="7911916" y="2744788"/>
            <a:ext cx="876853" cy="148431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0245634" y="3486944"/>
            <a:ext cx="1946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Dialog of naming the label object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251" y="4912957"/>
            <a:ext cx="1465350" cy="1671737"/>
          </a:xfrm>
          <a:prstGeom prst="rect">
            <a:avLst/>
          </a:prstGeom>
        </p:spPr>
      </p:pic>
      <p:cxnSp>
        <p:nvCxnSpPr>
          <p:cNvPr id="11" name="直線單箭頭接點 10"/>
          <p:cNvCxnSpPr>
            <a:stCxn id="9" idx="1"/>
          </p:cNvCxnSpPr>
          <p:nvPr/>
        </p:nvCxnSpPr>
        <p:spPr>
          <a:xfrm flipH="1">
            <a:off x="9483634" y="4179442"/>
            <a:ext cx="762000" cy="1006512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53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LabelMe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Generate mask ground-truth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6694015" cy="4351338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>
            <a:normAutofit lnSpcReduction="10000"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altLang="zh-TW" dirty="0" smtClean="0"/>
              <a:t>4. Save the edit polygon into a </a:t>
            </a:r>
            <a:r>
              <a:rPr lang="en-US" altLang="zh-TW" dirty="0" err="1" smtClean="0"/>
              <a:t>json</a:t>
            </a:r>
            <a:r>
              <a:rPr lang="en-US" altLang="zh-TW" dirty="0" smtClean="0"/>
              <a:t> file </a:t>
            </a:r>
            <a:endParaRPr lang="en-US" altLang="zh-TW" dirty="0"/>
          </a:p>
          <a:p>
            <a:pPr marL="800100" lvl="2" indent="-342900">
              <a:spcBef>
                <a:spcPts val="1000"/>
              </a:spcBef>
            </a:pPr>
            <a:r>
              <a:rPr lang="zh-TW" altLang="en-US" dirty="0" smtClean="0"/>
              <a:t>畫完的 </a:t>
            </a:r>
            <a:r>
              <a:rPr lang="en-US" altLang="zh-TW" dirty="0" smtClean="0"/>
              <a:t>polygon</a:t>
            </a:r>
            <a:r>
              <a:rPr lang="zh-TW" altLang="en-US" dirty="0" smtClean="0"/>
              <a:t>存檔，為</a:t>
            </a:r>
            <a:r>
              <a:rPr lang="en-US" altLang="zh-TW" dirty="0" err="1" smtClean="0"/>
              <a:t>json</a:t>
            </a:r>
            <a:r>
              <a:rPr lang="zh-TW" altLang="en-US" dirty="0" smtClean="0"/>
              <a:t>格式</a:t>
            </a:r>
            <a:endParaRPr lang="en-US" altLang="zh-TW" dirty="0" smtClean="0"/>
          </a:p>
          <a:p>
            <a:pPr lvl="1"/>
            <a:r>
              <a:rPr lang="en-US" altLang="zh-TW" dirty="0">
                <a:solidFill>
                  <a:srgbClr val="00B0F0"/>
                </a:solidFill>
              </a:rPr>
              <a:t>{saved}.</a:t>
            </a:r>
            <a:r>
              <a:rPr lang="en-US" altLang="zh-TW" dirty="0" err="1">
                <a:solidFill>
                  <a:srgbClr val="00B0F0"/>
                </a:solidFill>
              </a:rPr>
              <a:t>json</a:t>
            </a:r>
            <a:endParaRPr lang="en-US" altLang="zh-TW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zh-TW" sz="2400" dirty="0" smtClean="0"/>
              <a:t>5. Close label me GUI. Key </a:t>
            </a:r>
            <a:r>
              <a:rPr lang="en-US" altLang="zh-TW" sz="2400" dirty="0"/>
              <a:t>the following command to generate the needed files (label image)</a:t>
            </a:r>
          </a:p>
          <a:p>
            <a:pPr lvl="1"/>
            <a:r>
              <a:rPr lang="en-US" altLang="zh-TW" dirty="0" smtClean="0">
                <a:solidFill>
                  <a:srgbClr val="00B050"/>
                </a:solidFill>
              </a:rPr>
              <a:t>labelme_json_to_dataset</a:t>
            </a:r>
            <a:r>
              <a:rPr lang="en-US" altLang="zh-TW" dirty="0" smtClean="0"/>
              <a:t> </a:t>
            </a:r>
            <a:r>
              <a:rPr lang="en-US" altLang="zh-TW" dirty="0">
                <a:solidFill>
                  <a:srgbClr val="00B0F0"/>
                </a:solidFill>
              </a:rPr>
              <a:t>{</a:t>
            </a:r>
            <a:r>
              <a:rPr lang="en-US" altLang="zh-TW" dirty="0" smtClean="0">
                <a:solidFill>
                  <a:srgbClr val="00B0F0"/>
                </a:solidFill>
              </a:rPr>
              <a:t>saved}.</a:t>
            </a:r>
            <a:r>
              <a:rPr lang="en-US" altLang="zh-TW" dirty="0" err="1" smtClean="0">
                <a:solidFill>
                  <a:srgbClr val="00B0F0"/>
                </a:solidFill>
              </a:rPr>
              <a:t>json</a:t>
            </a:r>
            <a:endParaRPr lang="en-US" altLang="zh-TW" dirty="0" smtClean="0">
              <a:solidFill>
                <a:srgbClr val="00B0F0"/>
              </a:solidFill>
            </a:endParaRP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sz="2400" dirty="0"/>
              <a:t>Change the label image into binary </a:t>
            </a:r>
            <a:r>
              <a:rPr lang="en-US" altLang="zh-TW" sz="2400" dirty="0" smtClean="0"/>
              <a:t>mask. Save it into 8-bit grayscale, </a:t>
            </a:r>
            <a:r>
              <a:rPr lang="en-US" altLang="zh-TW" sz="2400" dirty="0" err="1" smtClean="0"/>
              <a:t>png</a:t>
            </a:r>
            <a:r>
              <a:rPr lang="en-US" altLang="zh-TW" sz="2400" dirty="0" smtClean="0"/>
              <a:t> format.</a:t>
            </a:r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5307" y="847499"/>
            <a:ext cx="2471140" cy="164485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7754" y="4070915"/>
            <a:ext cx="5372101" cy="134874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8642" y="5111519"/>
            <a:ext cx="2596247" cy="172812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733289" y="2606118"/>
            <a:ext cx="24587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Make sure the object is marked in white.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Saved in 8-bit grayscale.</a:t>
            </a:r>
          </a:p>
          <a:p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視覺顯著物體為白色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數值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為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255)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，其他區域為黑色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數值為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0)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，最後的結果要為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 bit image</a:t>
            </a: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044693" y="382871"/>
            <a:ext cx="373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800000"/>
                </a:solidFill>
              </a:rPr>
              <a:t>When it like this, it is the 16-bit image</a:t>
            </a:r>
            <a:endParaRPr lang="zh-TW" altLang="en-US" dirty="0">
              <a:solidFill>
                <a:srgbClr val="800000"/>
              </a:solidFill>
            </a:endParaRPr>
          </a:p>
        </p:txBody>
      </p:sp>
      <p:sp>
        <p:nvSpPr>
          <p:cNvPr id="11" name="向下箭號 10"/>
          <p:cNvSpPr/>
          <p:nvPr/>
        </p:nvSpPr>
        <p:spPr>
          <a:xfrm>
            <a:off x="8587100" y="2777701"/>
            <a:ext cx="951978" cy="224215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810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Labelme</a:t>
            </a:r>
            <a:endParaRPr lang="zh-TW" altLang="en-US" dirty="0"/>
          </a:p>
        </p:txBody>
      </p:sp>
      <p:pic>
        <p:nvPicPr>
          <p:cNvPr id="7" name="crop_crop_label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4150" y="1825625"/>
            <a:ext cx="9282113" cy="4351338"/>
          </a:xfrm>
        </p:spPr>
      </p:pic>
    </p:spTree>
    <p:extLst>
      <p:ext uri="{BB962C8B-B14F-4D97-AF65-F5344CB8AC3E}">
        <p14:creationId xmlns:p14="http://schemas.microsoft.com/office/powerpoint/2010/main" val="414851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Retrieve the model 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1144" y="1825625"/>
            <a:ext cx="7961949" cy="4351338"/>
          </a:xfrm>
        </p:spPr>
        <p:txBody>
          <a:bodyPr/>
          <a:lstStyle/>
          <a:p>
            <a:r>
              <a:rPr lang="en-US" altLang="zh-TW" dirty="0"/>
              <a:t>Use GIT to retrieve the contents:</a:t>
            </a:r>
          </a:p>
          <a:p>
            <a:pPr lvl="1"/>
            <a:r>
              <a:rPr lang="en-US" altLang="zh-TW" dirty="0" err="1">
                <a:solidFill>
                  <a:srgbClr val="00B050"/>
                </a:solidFill>
              </a:rPr>
              <a:t>git</a:t>
            </a:r>
            <a:r>
              <a:rPr lang="en-US" altLang="zh-TW" dirty="0">
                <a:solidFill>
                  <a:srgbClr val="00B050"/>
                </a:solidFill>
              </a:rPr>
              <a:t> clone </a:t>
            </a:r>
            <a:r>
              <a:rPr lang="en-US" altLang="zh-TW" dirty="0">
                <a:solidFill>
                  <a:srgbClr val="00B050"/>
                </a:solidFill>
                <a:hlinkClick r:id="rId2"/>
              </a:rPr>
              <a:t>https://github.com/workaholab/easyExample.git</a:t>
            </a:r>
            <a:endParaRPr lang="en-US" altLang="zh-TW" dirty="0">
              <a:solidFill>
                <a:srgbClr val="00B050"/>
              </a:solidFill>
            </a:endParaRPr>
          </a:p>
          <a:p>
            <a:pPr lvl="1"/>
            <a:r>
              <a:rPr lang="en-US" altLang="zh-TW" dirty="0" smtClean="0"/>
              <a:t>The model </a:t>
            </a:r>
            <a:r>
              <a:rPr lang="en-US" altLang="zh-TW" dirty="0"/>
              <a:t>code is under the directory </a:t>
            </a:r>
            <a:r>
              <a:rPr lang="en-US" altLang="zh-TW" b="1" dirty="0" err="1" smtClean="0"/>
              <a:t>SuperCNN_modified</a:t>
            </a:r>
            <a:endParaRPr lang="en-US" altLang="zh-TW" b="1" dirty="0"/>
          </a:p>
          <a:p>
            <a:r>
              <a:rPr lang="en-US" altLang="zh-TW" dirty="0"/>
              <a:t>The model is built in </a:t>
            </a:r>
            <a:r>
              <a:rPr lang="en-US" altLang="zh-TW" dirty="0" err="1"/>
              <a:t>Keras</a:t>
            </a:r>
            <a:r>
              <a:rPr lang="en-US" altLang="zh-TW" dirty="0"/>
              <a:t> API, so firstly prepare the </a:t>
            </a:r>
            <a:r>
              <a:rPr lang="en-US" altLang="zh-TW" dirty="0" err="1"/>
              <a:t>Keras</a:t>
            </a:r>
            <a:r>
              <a:rPr lang="en-US" altLang="zh-TW" dirty="0"/>
              <a:t> in </a:t>
            </a:r>
            <a:r>
              <a:rPr lang="en-US" altLang="zh-TW" dirty="0">
                <a:solidFill>
                  <a:srgbClr val="92D050"/>
                </a:solidFill>
              </a:rPr>
              <a:t>your </a:t>
            </a:r>
            <a:r>
              <a:rPr lang="en-US" altLang="zh-TW" dirty="0" smtClean="0">
                <a:solidFill>
                  <a:srgbClr val="92D050"/>
                </a:solidFill>
              </a:rPr>
              <a:t>virtual environment</a:t>
            </a:r>
            <a:r>
              <a:rPr lang="en-US" altLang="zh-TW" dirty="0" smtClean="0"/>
              <a:t> </a:t>
            </a:r>
            <a:r>
              <a:rPr lang="en-US" altLang="zh-TW" dirty="0"/>
              <a:t>with:</a:t>
            </a:r>
          </a:p>
          <a:p>
            <a:pPr lvl="1"/>
            <a:r>
              <a:rPr lang="en-US" altLang="zh-TW" dirty="0">
                <a:solidFill>
                  <a:srgbClr val="00B050"/>
                </a:solidFill>
              </a:rPr>
              <a:t>pip install </a:t>
            </a:r>
            <a:r>
              <a:rPr lang="en-US" altLang="zh-TW" dirty="0" err="1" smtClean="0">
                <a:solidFill>
                  <a:srgbClr val="00B050"/>
                </a:solidFill>
              </a:rPr>
              <a:t>keras</a:t>
            </a:r>
            <a:endParaRPr lang="en-US" altLang="zh-TW" dirty="0" smtClean="0">
              <a:solidFill>
                <a:srgbClr val="00B050"/>
              </a:solidFill>
            </a:endParaRPr>
          </a:p>
          <a:p>
            <a:r>
              <a:rPr lang="en-US" altLang="zh-TW" dirty="0" smtClean="0"/>
              <a:t>If there is a missing package called “</a:t>
            </a:r>
            <a:r>
              <a:rPr lang="en-US" altLang="zh-TW" dirty="0" err="1" smtClean="0"/>
              <a:t>skimage</a:t>
            </a:r>
            <a:r>
              <a:rPr lang="en-US" altLang="zh-TW" dirty="0" smtClean="0"/>
              <a:t>” please install:</a:t>
            </a:r>
          </a:p>
          <a:p>
            <a:pPr lvl="1"/>
            <a:r>
              <a:rPr lang="en-US" altLang="zh-TW" dirty="0" smtClean="0">
                <a:solidFill>
                  <a:srgbClr val="00B050"/>
                </a:solidFill>
              </a:rPr>
              <a:t>Pip install </a:t>
            </a:r>
            <a:r>
              <a:rPr lang="en-US" altLang="zh-TW" dirty="0" err="1" smtClean="0">
                <a:solidFill>
                  <a:srgbClr val="00B050"/>
                </a:solidFill>
              </a:rPr>
              <a:t>scikit</a:t>
            </a:r>
            <a:r>
              <a:rPr lang="en-US" altLang="zh-TW" dirty="0" smtClean="0">
                <a:solidFill>
                  <a:srgbClr val="00B050"/>
                </a:solidFill>
              </a:rPr>
              <a:t>-image</a:t>
            </a:r>
            <a:endParaRPr lang="en-US" altLang="zh-TW" dirty="0">
              <a:solidFill>
                <a:srgbClr val="00B050"/>
              </a:solidFill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9789" t="12566" r="72256" b="81775"/>
          <a:stretch/>
        </p:blipFill>
        <p:spPr>
          <a:xfrm>
            <a:off x="8764351" y="149051"/>
            <a:ext cx="1219199" cy="515816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10083909" y="155874"/>
            <a:ext cx="1707871" cy="536893"/>
            <a:chOff x="9560204" y="4080705"/>
            <a:chExt cx="2380125" cy="74971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/>
            <a:srcRect l="18179" t="19279" r="73762" b="67764"/>
            <a:stretch/>
          </p:blipFill>
          <p:spPr>
            <a:xfrm>
              <a:off x="9560204" y="4080705"/>
              <a:ext cx="783946" cy="749715"/>
            </a:xfrm>
            <a:prstGeom prst="rect">
              <a:avLst/>
            </a:prstGeom>
          </p:spPr>
        </p:pic>
        <p:pic>
          <p:nvPicPr>
            <p:cNvPr id="7" name="Picture 2" descr="GitHub logo 2013 padded.sv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4150" y="4212674"/>
              <a:ext cx="1596179" cy="47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/>
          <a:srcRect l="1466" t="16962" r="54429" b="20270"/>
          <a:stretch/>
        </p:blipFill>
        <p:spPr>
          <a:xfrm>
            <a:off x="8472841" y="1966326"/>
            <a:ext cx="3318939" cy="3278948"/>
          </a:xfrm>
          <a:prstGeom prst="rect">
            <a:avLst/>
          </a:prstGeom>
        </p:spPr>
      </p:pic>
      <p:sp>
        <p:nvSpPr>
          <p:cNvPr id="11" name="矩形圖說文字 10"/>
          <p:cNvSpPr/>
          <p:nvPr/>
        </p:nvSpPr>
        <p:spPr>
          <a:xfrm>
            <a:off x="8354861" y="827704"/>
            <a:ext cx="3557392" cy="1138622"/>
          </a:xfrm>
          <a:prstGeom prst="wedgeRectCallout">
            <a:avLst>
              <a:gd name="adj1" fmla="val -39143"/>
              <a:gd name="adj2" fmla="val 129606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data obtain from GitHub should have the file structure in directory </a:t>
            </a:r>
            <a:r>
              <a:rPr lang="en-US" altLang="zh-TW" dirty="0" err="1" smtClean="0"/>
              <a:t>SuperCNN_modified</a:t>
            </a:r>
            <a:endParaRPr lang="zh-TW" altLang="en-US" dirty="0"/>
          </a:p>
        </p:txBody>
      </p:sp>
      <p:sp>
        <p:nvSpPr>
          <p:cNvPr id="12" name="矩形圖說文字 11"/>
          <p:cNvSpPr/>
          <p:nvPr/>
        </p:nvSpPr>
        <p:spPr>
          <a:xfrm>
            <a:off x="8575724" y="5302506"/>
            <a:ext cx="3321942" cy="1138622"/>
          </a:xfrm>
          <a:prstGeom prst="wedgeRectCallout">
            <a:avLst>
              <a:gd name="adj1" fmla="val -41608"/>
              <a:gd name="adj2" fmla="val -64013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從</a:t>
            </a:r>
            <a:r>
              <a:rPr lang="en-US" altLang="zh-TW" dirty="0" smtClean="0"/>
              <a:t>GitHub</a:t>
            </a:r>
            <a:r>
              <a:rPr lang="zh-TW" altLang="en-US" dirty="0" smtClean="0"/>
              <a:t>取回來的的</a:t>
            </a:r>
            <a:r>
              <a:rPr lang="en-US" altLang="zh-TW" dirty="0" err="1"/>
              <a:t>SuperCNN_modified</a:t>
            </a:r>
            <a:endParaRPr lang="zh-TW" altLang="en-US" dirty="0"/>
          </a:p>
          <a:p>
            <a:pPr algn="ctr"/>
            <a:r>
              <a:rPr lang="zh-TW" altLang="en-US" dirty="0" smtClean="0"/>
              <a:t>資料夾中的檔案結構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009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GIT</a:t>
            </a:r>
            <a:endParaRPr lang="zh-TW" altLang="en-US" dirty="0"/>
          </a:p>
        </p:txBody>
      </p:sp>
      <p:pic>
        <p:nvPicPr>
          <p:cNvPr id="7" name="crop_crop_gi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4150" y="1825625"/>
            <a:ext cx="9282113" cy="4351338"/>
          </a:xfrm>
        </p:spPr>
      </p:pic>
    </p:spTree>
    <p:extLst>
      <p:ext uri="{BB962C8B-B14F-4D97-AF65-F5344CB8AC3E}">
        <p14:creationId xmlns:p14="http://schemas.microsoft.com/office/powerpoint/2010/main" val="152510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Retrieve </a:t>
            </a:r>
            <a:r>
              <a:rPr lang="en-US" altLang="zh-TW" dirty="0" smtClean="0"/>
              <a:t>code:</a:t>
            </a:r>
            <a:br>
              <a:rPr lang="en-US" altLang="zh-TW" dirty="0" smtClean="0"/>
            </a:br>
            <a:r>
              <a:rPr lang="en-US" altLang="zh-TW" dirty="0" smtClean="0"/>
              <a:t>File </a:t>
            </a:r>
            <a:r>
              <a:rPr lang="en-US" altLang="zh-TW" dirty="0" err="1" smtClean="0"/>
              <a:t>struture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5583032" cy="5032375"/>
          </a:xfrm>
        </p:spPr>
        <p:txBody>
          <a:bodyPr>
            <a:normAutofit/>
          </a:bodyPr>
          <a:lstStyle/>
          <a:p>
            <a:r>
              <a:rPr lang="en-US" altLang="zh-TW" sz="2400" dirty="0" err="1" smtClean="0">
                <a:solidFill>
                  <a:srgbClr val="0070C0"/>
                </a:solidFill>
              </a:rPr>
              <a:t>CNN_train</a:t>
            </a:r>
            <a:r>
              <a:rPr lang="en-US" altLang="zh-TW" sz="2400" dirty="0" smtClean="0">
                <a:solidFill>
                  <a:srgbClr val="0070C0"/>
                </a:solidFill>
              </a:rPr>
              <a:t>: </a:t>
            </a:r>
            <a:r>
              <a:rPr lang="en-US" altLang="zh-TW" sz="2400" dirty="0" smtClean="0"/>
              <a:t>contain the training/testing codes.</a:t>
            </a:r>
          </a:p>
          <a:p>
            <a:r>
              <a:rPr lang="en-US" altLang="zh-TW" sz="2400" dirty="0">
                <a:solidFill>
                  <a:srgbClr val="0070C0"/>
                </a:solidFill>
              </a:rPr>
              <a:t>Code:</a:t>
            </a:r>
            <a:r>
              <a:rPr lang="en-US" altLang="zh-TW" sz="2400" dirty="0" smtClean="0"/>
              <a:t> contain the </a:t>
            </a:r>
            <a:r>
              <a:rPr lang="en-US" altLang="zh-TW" sz="2400" dirty="0" err="1" smtClean="0"/>
              <a:t>Matlab</a:t>
            </a:r>
            <a:r>
              <a:rPr lang="en-US" altLang="zh-TW" sz="2400" dirty="0" smtClean="0"/>
              <a:t> code for </a:t>
            </a:r>
            <a:r>
              <a:rPr lang="en-US" altLang="zh-TW" sz="2400" dirty="0" err="1" smtClean="0"/>
              <a:t>superpixel</a:t>
            </a:r>
            <a:r>
              <a:rPr lang="en-US" altLang="zh-TW" sz="2400" dirty="0" smtClean="0"/>
              <a:t> segmentation (data pre-processing)</a:t>
            </a:r>
          </a:p>
          <a:p>
            <a:r>
              <a:rPr lang="en-US" altLang="zh-TW" sz="2400" dirty="0">
                <a:solidFill>
                  <a:srgbClr val="0070C0"/>
                </a:solidFill>
              </a:rPr>
              <a:t>testing/training:</a:t>
            </a:r>
            <a:r>
              <a:rPr lang="en-US" altLang="zh-TW" sz="2400" dirty="0" smtClean="0"/>
              <a:t> the directory to contain the testing data and training data.</a:t>
            </a:r>
          </a:p>
          <a:p>
            <a:r>
              <a:rPr lang="en-US" altLang="zh-TW" sz="2400" dirty="0">
                <a:solidFill>
                  <a:srgbClr val="0070C0"/>
                </a:solidFill>
              </a:rPr>
              <a:t>test/train:</a:t>
            </a:r>
            <a:r>
              <a:rPr lang="en-US" altLang="zh-TW" sz="2400" dirty="0" smtClean="0"/>
              <a:t> the directory to contain the </a:t>
            </a:r>
            <a:r>
              <a:rPr lang="en-US" altLang="zh-TW" sz="2400" dirty="0" err="1" smtClean="0"/>
              <a:t>superpixel</a:t>
            </a:r>
            <a:r>
              <a:rPr lang="en-US" altLang="zh-TW" sz="2400" dirty="0" smtClean="0"/>
              <a:t> segmentation results.</a:t>
            </a:r>
          </a:p>
          <a:p>
            <a:r>
              <a:rPr lang="en-US" altLang="zh-TW" sz="2400" dirty="0">
                <a:solidFill>
                  <a:srgbClr val="0070C0"/>
                </a:solidFill>
              </a:rPr>
              <a:t>Others: </a:t>
            </a:r>
            <a:r>
              <a:rPr lang="en-US" altLang="zh-TW" sz="2400" dirty="0" smtClean="0"/>
              <a:t>reference files 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466" t="16962" r="54429" b="20270"/>
          <a:stretch/>
        </p:blipFill>
        <p:spPr>
          <a:xfrm>
            <a:off x="6421232" y="788879"/>
            <a:ext cx="5770768" cy="570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0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preprocessing: </a:t>
            </a:r>
            <a:r>
              <a:rPr lang="en-US" altLang="zh-TW" dirty="0" err="1" smtClean="0"/>
              <a:t>superpixel</a:t>
            </a:r>
            <a:r>
              <a:rPr lang="en-US" altLang="zh-TW" dirty="0" smtClean="0"/>
              <a:t> segmentation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Training </a:t>
            </a:r>
            <a:r>
              <a:rPr lang="zh-TW" altLang="en-US" dirty="0"/>
              <a:t>和 </a:t>
            </a:r>
            <a:r>
              <a:rPr lang="en-US" altLang="zh-TW" dirty="0"/>
              <a:t>testing</a:t>
            </a:r>
            <a:r>
              <a:rPr lang="zh-TW" altLang="en-US" dirty="0"/>
              <a:t>有各自的</a:t>
            </a:r>
            <a:r>
              <a:rPr lang="en-US" altLang="zh-TW" dirty="0" err="1"/>
              <a:t>matlab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r>
              <a:rPr lang="zh-TW" altLang="en-US" dirty="0"/>
              <a:t>來處理</a:t>
            </a:r>
            <a:r>
              <a:rPr lang="en-US" altLang="zh-TW" dirty="0" err="1"/>
              <a:t>superpixel</a:t>
            </a:r>
            <a:r>
              <a:rPr lang="en-US" altLang="zh-TW" dirty="0"/>
              <a:t> segmentation</a:t>
            </a:r>
            <a:r>
              <a:rPr lang="zh-TW" altLang="en-US" dirty="0"/>
              <a:t>的前處理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Before </a:t>
            </a:r>
            <a:r>
              <a:rPr lang="en-US" altLang="zh-TW" dirty="0"/>
              <a:t>feeding the input into the model, there’s a preprocessing step to turn the images and binary masks in to the </a:t>
            </a:r>
            <a:r>
              <a:rPr lang="en-US" altLang="zh-TW" b="1" i="1" dirty="0" err="1"/>
              <a:t>superpixel</a:t>
            </a:r>
            <a:r>
              <a:rPr lang="en-US" altLang="zh-TW" dirty="0"/>
              <a:t> unit information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We provide a data transforming code </a:t>
            </a:r>
            <a:r>
              <a:rPr lang="en-US" altLang="zh-TW" dirty="0" smtClean="0"/>
              <a:t>in </a:t>
            </a:r>
            <a:r>
              <a:rPr lang="en-US" altLang="zh-TW" dirty="0" err="1" smtClean="0">
                <a:solidFill>
                  <a:srgbClr val="00B050"/>
                </a:solidFill>
              </a:rPr>
              <a:t>superCNN_modified</a:t>
            </a:r>
            <a:r>
              <a:rPr lang="en-US" altLang="zh-TW" dirty="0" smtClean="0">
                <a:solidFill>
                  <a:srgbClr val="00B050"/>
                </a:solidFill>
              </a:rPr>
              <a:t>/code</a:t>
            </a:r>
          </a:p>
          <a:p>
            <a:pPr lvl="1"/>
            <a:r>
              <a:rPr lang="en-US" altLang="zh-TW" b="1" dirty="0" err="1" smtClean="0"/>
              <a:t>training_slic_seg_label.m</a:t>
            </a:r>
            <a:r>
              <a:rPr lang="en-US" altLang="zh-TW" dirty="0" smtClean="0"/>
              <a:t>: generate the </a:t>
            </a:r>
            <a:r>
              <a:rPr lang="en-US" altLang="zh-TW" dirty="0" err="1" smtClean="0"/>
              <a:t>superpixel</a:t>
            </a:r>
            <a:r>
              <a:rPr lang="en-US" altLang="zh-TW" dirty="0" smtClean="0"/>
              <a:t> segmentation information of the training data</a:t>
            </a:r>
          </a:p>
          <a:p>
            <a:pPr lvl="1"/>
            <a:r>
              <a:rPr lang="en-US" altLang="zh-TW" b="1" dirty="0" err="1" smtClean="0"/>
              <a:t>testing_slic_seg_label.m</a:t>
            </a:r>
            <a:r>
              <a:rPr lang="en-US" altLang="zh-TW" dirty="0"/>
              <a:t>: generate the </a:t>
            </a:r>
            <a:r>
              <a:rPr lang="en-US" altLang="zh-TW" dirty="0" err="1"/>
              <a:t>superpixel</a:t>
            </a:r>
            <a:r>
              <a:rPr lang="en-US" altLang="zh-TW" dirty="0"/>
              <a:t> segmentation information of the </a:t>
            </a:r>
            <a:r>
              <a:rPr lang="en-US" altLang="zh-TW" dirty="0" smtClean="0"/>
              <a:t>testing data</a:t>
            </a:r>
          </a:p>
          <a:p>
            <a:r>
              <a:rPr lang="en-US" altLang="zh-TW" dirty="0" smtClean="0"/>
              <a:t>The following process we use training data as example. </a:t>
            </a:r>
            <a:endParaRPr lang="en-US" altLang="zh-TW" dirty="0"/>
          </a:p>
          <a:p>
            <a:pPr lvl="1"/>
            <a:r>
              <a:rPr lang="zh-TW" altLang="en-US" dirty="0" smtClean="0"/>
              <a:t>後續說明以</a:t>
            </a:r>
            <a:r>
              <a:rPr lang="en-US" altLang="zh-TW" dirty="0" smtClean="0"/>
              <a:t>training data</a:t>
            </a:r>
            <a:r>
              <a:rPr lang="zh-TW" altLang="en-US" dirty="0" smtClean="0"/>
              <a:t>為例，</a:t>
            </a:r>
            <a:r>
              <a:rPr lang="en-US" altLang="zh-TW" dirty="0" smtClean="0"/>
              <a:t>testing data</a:t>
            </a:r>
            <a:r>
              <a:rPr lang="zh-TW" altLang="en-US" dirty="0" smtClean="0"/>
              <a:t>走相同的流程完成前處理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06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460664"/>
            <a:ext cx="10515600" cy="4524499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Introduction of deep-learning</a:t>
            </a:r>
          </a:p>
          <a:p>
            <a:pPr lvl="1"/>
            <a:r>
              <a:rPr lang="en-US" altLang="zh-TW" dirty="0" smtClean="0"/>
              <a:t>The purpose of deep-learning model</a:t>
            </a:r>
          </a:p>
          <a:p>
            <a:pPr lvl="1"/>
            <a:r>
              <a:rPr lang="en-US" altLang="zh-TW" dirty="0"/>
              <a:t>What is the </a:t>
            </a:r>
            <a:r>
              <a:rPr lang="en-US" altLang="zh-TW" dirty="0" smtClean="0"/>
              <a:t>salient </a:t>
            </a:r>
            <a:r>
              <a:rPr lang="en-US" altLang="zh-TW" dirty="0"/>
              <a:t>object detection?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training data set </a:t>
            </a:r>
          </a:p>
          <a:p>
            <a:pPr lvl="2"/>
            <a:r>
              <a:rPr lang="en-US" altLang="zh-TW" dirty="0" smtClean="0"/>
              <a:t>Take deep leaning based salient object detection as example</a:t>
            </a:r>
          </a:p>
          <a:p>
            <a:pPr lvl="2"/>
            <a:r>
              <a:rPr lang="en-US" altLang="zh-TW" dirty="0" smtClean="0"/>
              <a:t>A peek in the dataset</a:t>
            </a:r>
          </a:p>
          <a:p>
            <a:r>
              <a:rPr lang="en-US" altLang="zh-TW" dirty="0" smtClean="0"/>
              <a:t>Homework instructions</a:t>
            </a:r>
            <a:r>
              <a:rPr lang="zh-TW" altLang="en-US" dirty="0" smtClean="0"/>
              <a:t> </a:t>
            </a:r>
            <a:endParaRPr lang="en-US" altLang="zh-TW" dirty="0"/>
          </a:p>
          <a:p>
            <a:pPr lvl="1">
              <a:lnSpc>
                <a:spcPct val="110000"/>
              </a:lnSpc>
            </a:pPr>
            <a:r>
              <a:rPr lang="en-US" altLang="zh-TW" dirty="0"/>
              <a:t>(1) </a:t>
            </a:r>
            <a:r>
              <a:rPr lang="en-US" altLang="zh-TW" dirty="0">
                <a:hlinkClick r:id="rId2" action="ppaction://hlinksldjump"/>
              </a:rPr>
              <a:t>Testing data preparation </a:t>
            </a:r>
            <a:r>
              <a:rPr lang="en-US" altLang="zh-TW" dirty="0"/>
              <a:t>(</a:t>
            </a:r>
            <a:r>
              <a:rPr lang="zh-TW" altLang="en-US" dirty="0"/>
              <a:t>測試</a:t>
            </a:r>
            <a:r>
              <a:rPr lang="en-US" altLang="zh-TW" dirty="0" err="1"/>
              <a:t>SuperCNN</a:t>
            </a:r>
            <a:r>
              <a:rPr lang="zh-TW" altLang="en-US" dirty="0"/>
              <a:t>用的資料準備</a:t>
            </a:r>
            <a:r>
              <a:rPr lang="en-US" altLang="zh-TW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zh-TW" dirty="0"/>
              <a:t>(2) </a:t>
            </a:r>
            <a:r>
              <a:rPr lang="en-US" altLang="zh-TW" dirty="0" err="1">
                <a:hlinkClick r:id="rId3" action="ppaction://hlinksldjump"/>
              </a:rPr>
              <a:t>LabelMe</a:t>
            </a:r>
            <a:r>
              <a:rPr lang="en-US" altLang="zh-TW" dirty="0">
                <a:hlinkClick r:id="rId3" action="ppaction://hlinksldjump"/>
              </a:rPr>
              <a:t> tutorial </a:t>
            </a:r>
            <a:r>
              <a:rPr lang="en-US" altLang="zh-TW" dirty="0"/>
              <a:t>(</a:t>
            </a:r>
            <a:r>
              <a:rPr lang="en-US" altLang="zh-TW" dirty="0" err="1"/>
              <a:t>LabelMe</a:t>
            </a:r>
            <a:r>
              <a:rPr lang="zh-TW" altLang="en-US" dirty="0"/>
              <a:t>教學</a:t>
            </a:r>
            <a:r>
              <a:rPr lang="en-US" altLang="zh-TW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zh-TW" dirty="0"/>
              <a:t>(Part II, in the </a:t>
            </a:r>
            <a:r>
              <a:rPr lang="en-US" altLang="zh-TW" dirty="0" err="1"/>
              <a:t>begining</a:t>
            </a:r>
            <a:r>
              <a:rPr lang="en-US" altLang="zh-TW" dirty="0"/>
              <a:t>) </a:t>
            </a:r>
            <a:r>
              <a:rPr lang="en-US" altLang="zh-TW" dirty="0">
                <a:hlinkClick r:id="rId4" action="ppaction://hlinksldjump"/>
              </a:rPr>
              <a:t>Retrieve the model code </a:t>
            </a:r>
            <a:r>
              <a:rPr lang="en-US" altLang="zh-TW" dirty="0"/>
              <a:t>(</a:t>
            </a:r>
            <a:r>
              <a:rPr lang="zh-TW" altLang="en-US" dirty="0"/>
              <a:t>取得程式碼</a:t>
            </a:r>
            <a:r>
              <a:rPr lang="en-US" altLang="zh-TW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zh-TW" dirty="0"/>
              <a:t>(3-3-1, 4-1-2) </a:t>
            </a:r>
            <a:r>
              <a:rPr lang="en-US" altLang="zh-TW" dirty="0">
                <a:hlinkClick r:id="rId5" action="ppaction://hlinksldjump"/>
              </a:rPr>
              <a:t>Data preprocessing: </a:t>
            </a:r>
            <a:r>
              <a:rPr lang="en-US" altLang="zh-TW" dirty="0" err="1">
                <a:hlinkClick r:id="rId5" action="ppaction://hlinksldjump"/>
              </a:rPr>
              <a:t>superpixel</a:t>
            </a:r>
            <a:r>
              <a:rPr lang="en-US" altLang="zh-TW" dirty="0">
                <a:hlinkClick r:id="rId5" action="ppaction://hlinksldjump"/>
              </a:rPr>
              <a:t> </a:t>
            </a:r>
            <a:r>
              <a:rPr lang="en-US" altLang="zh-TW" dirty="0" err="1">
                <a:hlinkClick r:id="rId5" action="ppaction://hlinksldjump"/>
              </a:rPr>
              <a:t>segmenatation</a:t>
            </a:r>
            <a:r>
              <a:rPr lang="en-US" altLang="zh-TW" dirty="0"/>
              <a:t> (</a:t>
            </a:r>
            <a:r>
              <a:rPr lang="zh-TW" altLang="en-US" dirty="0"/>
              <a:t>訓練</a:t>
            </a:r>
            <a:r>
              <a:rPr lang="en-US" altLang="zh-TW" dirty="0"/>
              <a:t>/</a:t>
            </a:r>
            <a:r>
              <a:rPr lang="zh-TW" altLang="en-US" dirty="0"/>
              <a:t>測試</a:t>
            </a:r>
            <a:r>
              <a:rPr lang="en-US" altLang="zh-TW" dirty="0" err="1"/>
              <a:t>SuperCNN</a:t>
            </a:r>
            <a:r>
              <a:rPr lang="zh-TW" altLang="en-US" dirty="0"/>
              <a:t>用的資料所需的超像素前處理</a:t>
            </a:r>
            <a:r>
              <a:rPr lang="en-US" altLang="zh-TW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zh-TW" dirty="0"/>
              <a:t>(3-3-2, 4-1-3) </a:t>
            </a:r>
            <a:r>
              <a:rPr lang="en-US" altLang="zh-TW" dirty="0" err="1">
                <a:hlinkClick r:id="rId6" action="ppaction://hlinksldjump"/>
              </a:rPr>
              <a:t>SuperCNN</a:t>
            </a:r>
            <a:r>
              <a:rPr lang="en-US" altLang="zh-TW" dirty="0">
                <a:hlinkClick r:id="rId6" action="ppaction://hlinksldjump"/>
              </a:rPr>
              <a:t>: Model training and testing </a:t>
            </a:r>
            <a:r>
              <a:rPr lang="en-US" altLang="zh-TW" dirty="0"/>
              <a:t>(</a:t>
            </a:r>
            <a:r>
              <a:rPr lang="zh-TW" altLang="en-US" dirty="0"/>
              <a:t>訓練</a:t>
            </a:r>
            <a:r>
              <a:rPr lang="en-US" altLang="zh-TW" dirty="0"/>
              <a:t>/</a:t>
            </a:r>
            <a:r>
              <a:rPr lang="zh-TW" altLang="en-US" dirty="0"/>
              <a:t>測試</a:t>
            </a:r>
            <a:r>
              <a:rPr lang="en-US" altLang="zh-TW" dirty="0" err="1"/>
              <a:t>SuperCNN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28862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Step of data preprocessing (training)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/>
              <a:t>1. Place the training dataset (images and the corresponding binary mask images) in </a:t>
            </a:r>
            <a:r>
              <a:rPr lang="en-US" altLang="zh-TW" dirty="0"/>
              <a:t>the </a:t>
            </a:r>
            <a:r>
              <a:rPr lang="en-US" altLang="zh-TW" dirty="0" err="1" smtClean="0"/>
              <a:t>superCNN_modified</a:t>
            </a:r>
            <a:r>
              <a:rPr lang="en-US" altLang="zh-TW" dirty="0" smtClean="0"/>
              <a:t>/training directory.</a:t>
            </a:r>
          </a:p>
          <a:p>
            <a:pPr lvl="1"/>
            <a:r>
              <a:rPr lang="en-US" altLang="zh-TW" dirty="0" smtClean="0"/>
              <a:t>The images and the corresponding binary mask should has the same name but in different format.</a:t>
            </a:r>
          </a:p>
          <a:p>
            <a:pPr lvl="1"/>
            <a:r>
              <a:rPr lang="zh-TW" altLang="en-US" dirty="0" smtClean="0"/>
              <a:t>在前處理訓練資料時，要注意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和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en-US" altLang="zh-TW" dirty="0" smtClean="0"/>
              <a:t>   Labeling </a:t>
            </a:r>
            <a:r>
              <a:rPr lang="zh-TW" altLang="en-US" dirty="0" smtClean="0"/>
              <a:t>資料的名稱要相同。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2. Execute the </a:t>
            </a:r>
            <a:r>
              <a:rPr lang="en-US" altLang="zh-TW" b="1" dirty="0" err="1" smtClean="0"/>
              <a:t>training_slic_seg_label.m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in </a:t>
            </a:r>
            <a:r>
              <a:rPr lang="en-US" altLang="zh-TW" dirty="0" err="1" smtClean="0"/>
              <a:t>Matlab</a:t>
            </a:r>
            <a:r>
              <a:rPr lang="en-US" altLang="zh-TW" dirty="0" smtClean="0"/>
              <a:t>. (</a:t>
            </a:r>
            <a:r>
              <a:rPr lang="en-US" altLang="zh-TW" dirty="0" smtClean="0">
                <a:solidFill>
                  <a:srgbClr val="FF0000"/>
                </a:solidFill>
              </a:rPr>
              <a:t>The version of </a:t>
            </a:r>
            <a:r>
              <a:rPr lang="en-US" altLang="zh-TW" dirty="0" err="1" smtClean="0">
                <a:solidFill>
                  <a:srgbClr val="FF0000"/>
                </a:solidFill>
              </a:rPr>
              <a:t>Matlab</a:t>
            </a:r>
            <a:r>
              <a:rPr lang="en-US" altLang="zh-TW" dirty="0" smtClean="0">
                <a:solidFill>
                  <a:srgbClr val="FF0000"/>
                </a:solidFill>
              </a:rPr>
              <a:t> should contain the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superpixels</a:t>
            </a:r>
            <a:r>
              <a:rPr lang="en-US" altLang="zh-TW" dirty="0" smtClean="0">
                <a:solidFill>
                  <a:srgbClr val="FF0000"/>
                </a:solidFill>
              </a:rPr>
              <a:t> function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6946126" y="3233839"/>
            <a:ext cx="3803670" cy="1765538"/>
            <a:chOff x="7203265" y="3273233"/>
            <a:chExt cx="3803670" cy="176553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5284" y="3710033"/>
              <a:ext cx="1771651" cy="1328738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265" y="3710033"/>
              <a:ext cx="1771651" cy="132873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7516657" y="3273233"/>
              <a:ext cx="1165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Input1.</a:t>
              </a:r>
              <a:r>
                <a:rPr lang="en-US" altLang="zh-TW" b="1" dirty="0" smtClean="0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jpg</a:t>
              </a:r>
              <a:endParaRPr lang="zh-TW" altLang="en-US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9548676" y="3273233"/>
              <a:ext cx="1217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Input1.</a:t>
              </a:r>
              <a:r>
                <a:rPr lang="en-US" altLang="zh-TW" b="1" dirty="0" smtClean="0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png</a:t>
              </a:r>
              <a:endParaRPr lang="zh-TW" altLang="en-US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6946126" y="2981705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</a:t>
            </a:r>
            <a:r>
              <a:rPr lang="en-US" altLang="zh-TW" dirty="0" smtClean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.g. for training data</a:t>
            </a:r>
            <a:endParaRPr lang="zh-TW" altLang="en-US" b="1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81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of data preprocessing (training)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3048" y="1825624"/>
            <a:ext cx="9030858" cy="476306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TW" dirty="0" smtClean="0"/>
              <a:t>3. It </a:t>
            </a:r>
            <a:r>
              <a:rPr lang="en-US" altLang="zh-TW" dirty="0"/>
              <a:t>will generate two </a:t>
            </a:r>
            <a:r>
              <a:rPr lang="en-US" altLang="zh-TW" dirty="0" smtClean="0"/>
              <a:t>files </a:t>
            </a:r>
            <a:r>
              <a:rPr lang="en-US" altLang="zh-TW" dirty="0"/>
              <a:t>in </a:t>
            </a:r>
            <a:r>
              <a:rPr lang="en-US" altLang="zh-TW" dirty="0" err="1" smtClean="0"/>
              <a:t>superCNN_modified</a:t>
            </a:r>
            <a:r>
              <a:rPr lang="en-US" altLang="zh-TW" dirty="0" smtClean="0"/>
              <a:t>/train: </a:t>
            </a:r>
            <a:endParaRPr lang="en-US" altLang="zh-TW" dirty="0"/>
          </a:p>
          <a:p>
            <a:pPr lvl="1"/>
            <a:r>
              <a:rPr lang="en-US" altLang="zh-TW" dirty="0" smtClean="0"/>
              <a:t>(for training data)</a:t>
            </a:r>
          </a:p>
          <a:p>
            <a:pPr lvl="1"/>
            <a:r>
              <a:rPr lang="en-US" altLang="zh-TW" dirty="0" err="1" smtClean="0"/>
              <a:t>all_Q.mat</a:t>
            </a:r>
            <a:r>
              <a:rPr lang="en-US" altLang="zh-TW" dirty="0"/>
              <a:t>: containing the color features of image in </a:t>
            </a:r>
            <a:r>
              <a:rPr lang="en-US" altLang="zh-TW" dirty="0" err="1"/>
              <a:t>superpixel</a:t>
            </a:r>
            <a:r>
              <a:rPr lang="en-US" altLang="zh-TW" dirty="0"/>
              <a:t> units.</a:t>
            </a:r>
          </a:p>
          <a:p>
            <a:pPr lvl="1"/>
            <a:r>
              <a:rPr lang="en-US" altLang="zh-TW" dirty="0" err="1" smtClean="0"/>
              <a:t>all_superpixel_label.mat</a:t>
            </a:r>
            <a:r>
              <a:rPr lang="en-US" altLang="zh-TW" dirty="0"/>
              <a:t>: contain the ground truth labeling in </a:t>
            </a:r>
            <a:r>
              <a:rPr lang="en-US" altLang="zh-TW" dirty="0" err="1"/>
              <a:t>superpixel</a:t>
            </a:r>
            <a:r>
              <a:rPr lang="en-US" altLang="zh-TW" dirty="0"/>
              <a:t> units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The testing data using the similar steps as above to finish the preprocessing step.</a:t>
            </a:r>
          </a:p>
          <a:p>
            <a:pPr lvl="1"/>
            <a:r>
              <a:rPr lang="en-US" altLang="zh-TW" dirty="0" smtClean="0"/>
              <a:t>Since we need the separate result of multiple image pairs, it will be more recommended that generate the data-preprocessing information and test them separately.  (one pairs at a time then testing)</a:t>
            </a:r>
          </a:p>
          <a:p>
            <a:pPr lvl="1"/>
            <a:r>
              <a:rPr lang="zh-TW" altLang="en-US" dirty="0" smtClean="0"/>
              <a:t>同學在前面產生了</a:t>
            </a:r>
            <a:r>
              <a:rPr lang="en-US" altLang="zh-TW" dirty="0" smtClean="0"/>
              <a:t>6</a:t>
            </a:r>
            <a:r>
              <a:rPr lang="zh-TW" altLang="en-US" dirty="0" smtClean="0"/>
              <a:t>組</a:t>
            </a:r>
            <a:r>
              <a:rPr lang="en-US" altLang="zh-TW" dirty="0" smtClean="0"/>
              <a:t>color image</a:t>
            </a:r>
            <a:r>
              <a:rPr lang="zh-TW" altLang="en-US" dirty="0" smtClean="0"/>
              <a:t>和</a:t>
            </a:r>
            <a:r>
              <a:rPr lang="en-US" altLang="zh-TW" dirty="0" err="1" smtClean="0"/>
              <a:t>groundtruth</a:t>
            </a:r>
            <a:r>
              <a:rPr lang="zh-TW" altLang="en-US" dirty="0" smtClean="0"/>
              <a:t>答案，建議</a:t>
            </a:r>
            <a:r>
              <a:rPr lang="en-US" altLang="zh-TW" dirty="0" smtClean="0"/>
              <a:t>6</a:t>
            </a:r>
            <a:r>
              <a:rPr lang="zh-TW" altLang="en-US" dirty="0" smtClean="0"/>
              <a:t>組分開做</a:t>
            </a:r>
            <a:r>
              <a:rPr lang="en-US" altLang="zh-TW" dirty="0" smtClean="0"/>
              <a:t>testing image</a:t>
            </a:r>
            <a:r>
              <a:rPr lang="zh-TW" altLang="en-US" dirty="0" smtClean="0"/>
              <a:t>的前處理(一組產生一次檔案，然後</a:t>
            </a:r>
            <a:r>
              <a:rPr lang="en-US" altLang="zh-TW" dirty="0" smtClean="0"/>
              <a:t>testing)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7788"/>
          <a:stretch/>
        </p:blipFill>
        <p:spPr>
          <a:xfrm>
            <a:off x="9442450" y="1690689"/>
            <a:ext cx="2485345" cy="248126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547860" y="3806758"/>
            <a:ext cx="2125980" cy="33147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9442450" y="4464151"/>
            <a:ext cx="3531545" cy="698851"/>
            <a:chOff x="9167750" y="4607625"/>
            <a:chExt cx="2760045" cy="58278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4"/>
            <a:srcRect l="14733" t="25558" r="70073" b="65295"/>
            <a:stretch/>
          </p:blipFill>
          <p:spPr>
            <a:xfrm>
              <a:off x="9167750" y="4643251"/>
              <a:ext cx="1365663" cy="547157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4"/>
            <a:srcRect l="48109" t="24317" r="33026" b="65295"/>
            <a:stretch/>
          </p:blipFill>
          <p:spPr>
            <a:xfrm>
              <a:off x="10355283" y="4607625"/>
              <a:ext cx="1572512" cy="5762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53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SuperCNN</a:t>
            </a:r>
            <a:r>
              <a:rPr lang="en-US" altLang="zh-TW" dirty="0" smtClean="0"/>
              <a:t>: Model training and 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2400" dirty="0" smtClean="0"/>
              <a:t>In the </a:t>
            </a:r>
            <a:r>
              <a:rPr lang="en-US" altLang="zh-TW" sz="2400" dirty="0" err="1" smtClean="0">
                <a:solidFill>
                  <a:srgbClr val="0070C0"/>
                </a:solidFill>
              </a:rPr>
              <a:t>CNN_train</a:t>
            </a:r>
            <a:r>
              <a:rPr lang="en-US" altLang="zh-TW" sz="2400" dirty="0" smtClean="0"/>
              <a:t> directory, it include the training code and the testing code.</a:t>
            </a:r>
          </a:p>
          <a:p>
            <a:r>
              <a:rPr lang="en-US" altLang="zh-TW" sz="2400" dirty="0" smtClean="0">
                <a:hlinkClick r:id="rId2" tooltip="train_superCNN.py"/>
              </a:rPr>
              <a:t>train_superCNN.py</a:t>
            </a:r>
            <a:r>
              <a:rPr lang="en-US" altLang="zh-TW" sz="2400" dirty="0" smtClean="0"/>
              <a:t> : execute it to train the model with </a:t>
            </a:r>
            <a:r>
              <a:rPr lang="en-US" altLang="zh-TW" sz="2400" dirty="0" err="1" smtClean="0"/>
              <a:t>superpixel</a:t>
            </a:r>
            <a:r>
              <a:rPr lang="en-US" altLang="zh-TW" sz="2400" dirty="0" smtClean="0"/>
              <a:t> pre-processing files of training data</a:t>
            </a:r>
          </a:p>
          <a:p>
            <a:r>
              <a:rPr lang="en-US" altLang="zh-TW" sz="2400" dirty="0" smtClean="0">
                <a:hlinkClick r:id="rId3" tooltip="test_superCNN.py"/>
              </a:rPr>
              <a:t>test_superCNN.py</a:t>
            </a:r>
            <a:r>
              <a:rPr lang="en-US" altLang="zh-TW" sz="2400" dirty="0" smtClean="0"/>
              <a:t> : </a:t>
            </a:r>
            <a:r>
              <a:rPr lang="en-US" altLang="zh-TW" sz="2400" dirty="0"/>
              <a:t>execute it to </a:t>
            </a:r>
            <a:r>
              <a:rPr lang="en-US" altLang="zh-TW" sz="2400" dirty="0" smtClean="0"/>
              <a:t>test the trained </a:t>
            </a:r>
            <a:r>
              <a:rPr lang="en-US" altLang="zh-TW" sz="2400" dirty="0"/>
              <a:t>model with </a:t>
            </a:r>
            <a:r>
              <a:rPr lang="en-US" altLang="zh-TW" sz="2400" dirty="0" err="1"/>
              <a:t>superpixel</a:t>
            </a:r>
            <a:r>
              <a:rPr lang="en-US" altLang="zh-TW" sz="2400" dirty="0"/>
              <a:t> pre-processing files of </a:t>
            </a:r>
            <a:r>
              <a:rPr lang="en-US" altLang="zh-TW" sz="2400" dirty="0" smtClean="0"/>
              <a:t>testing data</a:t>
            </a:r>
          </a:p>
          <a:p>
            <a:r>
              <a:rPr lang="en-US" altLang="zh-TW" sz="2400" dirty="0" smtClean="0"/>
              <a:t>Make sure the input files are set correctly:</a:t>
            </a:r>
          </a:p>
          <a:p>
            <a:pPr lvl="1"/>
            <a:r>
              <a:rPr lang="en-US" altLang="zh-TW" sz="2000" dirty="0" smtClean="0"/>
              <a:t>#</a:t>
            </a:r>
            <a:r>
              <a:rPr lang="en-US" altLang="zh-TW" sz="2000" dirty="0"/>
              <a:t>input data directory path training </a:t>
            </a:r>
            <a:endParaRPr lang="en-US" altLang="zh-TW" sz="2000" dirty="0" smtClean="0"/>
          </a:p>
          <a:p>
            <a:pPr marL="914400" lvl="2" indent="0">
              <a:buNone/>
            </a:pPr>
            <a:r>
              <a:rPr lang="en-US" altLang="zh-TW" sz="1600" dirty="0" smtClean="0"/>
              <a:t>#training   </a:t>
            </a:r>
          </a:p>
          <a:p>
            <a:pPr marL="914400" lvl="2" indent="0">
              <a:buNone/>
            </a:pPr>
            <a:r>
              <a:rPr lang="en-US" altLang="zh-TW" sz="1600" dirty="0" err="1" smtClean="0"/>
              <a:t>train_image_mat</a:t>
            </a:r>
            <a:r>
              <a:rPr lang="en-US" altLang="zh-TW" sz="1600" dirty="0"/>
              <a:t>='../train/</a:t>
            </a:r>
            <a:r>
              <a:rPr lang="en-US" altLang="zh-TW" sz="1600" dirty="0" err="1"/>
              <a:t>all_Q.mat</a:t>
            </a:r>
            <a:r>
              <a:rPr lang="en-US" altLang="zh-TW" sz="1600" dirty="0"/>
              <a:t>'    </a:t>
            </a:r>
            <a:endParaRPr lang="en-US" altLang="zh-TW" sz="1600" dirty="0" smtClean="0"/>
          </a:p>
          <a:p>
            <a:pPr marL="914400" lvl="2" indent="0">
              <a:buNone/>
            </a:pPr>
            <a:r>
              <a:rPr lang="en-US" altLang="zh-TW" sz="1600" dirty="0" err="1" smtClean="0"/>
              <a:t>train_mask_mat</a:t>
            </a:r>
            <a:r>
              <a:rPr lang="en-US" altLang="zh-TW" sz="1600" dirty="0"/>
              <a:t>='../train/</a:t>
            </a:r>
            <a:r>
              <a:rPr lang="en-US" altLang="zh-TW" sz="1600" dirty="0" err="1"/>
              <a:t>all_superpixel_labels.mat</a:t>
            </a:r>
            <a:r>
              <a:rPr lang="en-US" altLang="zh-TW" sz="1600" dirty="0"/>
              <a:t>'    </a:t>
            </a:r>
            <a:endParaRPr lang="en-US" altLang="zh-TW" sz="1600" dirty="0" smtClean="0"/>
          </a:p>
          <a:p>
            <a:pPr marL="914400" lvl="2" indent="0">
              <a:buNone/>
            </a:pPr>
            <a:r>
              <a:rPr lang="en-US" altLang="zh-TW" sz="1600" dirty="0" smtClean="0"/>
              <a:t>#</a:t>
            </a:r>
            <a:r>
              <a:rPr lang="en-US" altLang="zh-TW" sz="1600" dirty="0"/>
              <a:t>testing    </a:t>
            </a:r>
            <a:endParaRPr lang="en-US" altLang="zh-TW" sz="1600" dirty="0" smtClean="0"/>
          </a:p>
          <a:p>
            <a:pPr marL="914400" lvl="2" indent="0">
              <a:buNone/>
            </a:pPr>
            <a:r>
              <a:rPr lang="en-US" altLang="zh-TW" sz="1600" dirty="0" err="1" smtClean="0"/>
              <a:t>test_image_mat</a:t>
            </a:r>
            <a:r>
              <a:rPr lang="en-US" altLang="zh-TW" sz="1600" dirty="0"/>
              <a:t>='../test/</a:t>
            </a:r>
            <a:r>
              <a:rPr lang="en-US" altLang="zh-TW" sz="1600" dirty="0" err="1"/>
              <a:t>all_Q.mat</a:t>
            </a:r>
            <a:r>
              <a:rPr lang="en-US" altLang="zh-TW" sz="1600" dirty="0"/>
              <a:t>'    </a:t>
            </a:r>
            <a:endParaRPr lang="en-US" altLang="zh-TW" sz="1600" dirty="0" smtClean="0"/>
          </a:p>
          <a:p>
            <a:pPr marL="914400" lvl="2" indent="0">
              <a:buNone/>
            </a:pPr>
            <a:r>
              <a:rPr lang="en-US" altLang="zh-TW" sz="1600" dirty="0" err="1" smtClean="0"/>
              <a:t>test_mask_mat</a:t>
            </a:r>
            <a:r>
              <a:rPr lang="en-US" altLang="zh-TW" sz="1600" dirty="0"/>
              <a:t>='../test/</a:t>
            </a:r>
            <a:r>
              <a:rPr lang="en-US" altLang="zh-TW" sz="1600" dirty="0" err="1"/>
              <a:t>all_superpixel_labels.mat</a:t>
            </a:r>
            <a:r>
              <a:rPr lang="en-US" altLang="zh-TW" sz="1600" dirty="0"/>
              <a:t>'</a:t>
            </a:r>
            <a:endParaRPr lang="en-US" altLang="zh-TW" sz="1600" dirty="0" smtClean="0"/>
          </a:p>
          <a:p>
            <a:pPr lvl="1"/>
            <a:r>
              <a:rPr lang="en-US" altLang="zh-TW" sz="2000" dirty="0"/>
              <a:t>Training </a:t>
            </a:r>
            <a:r>
              <a:rPr lang="zh-TW" altLang="en-US" sz="2000" dirty="0"/>
              <a:t>和 </a:t>
            </a:r>
            <a:r>
              <a:rPr lang="en-US" altLang="zh-TW" sz="2000" dirty="0"/>
              <a:t>testing</a:t>
            </a:r>
            <a:r>
              <a:rPr lang="zh-TW" altLang="en-US" sz="2000" dirty="0"/>
              <a:t>有各自</a:t>
            </a:r>
            <a:r>
              <a:rPr lang="zh-TW" altLang="en-US" sz="2000" dirty="0" smtClean="0"/>
              <a:t>的</a:t>
            </a:r>
            <a:r>
              <a:rPr lang="en-US" altLang="zh-TW" sz="2000" dirty="0" smtClean="0"/>
              <a:t>python</a:t>
            </a:r>
            <a:r>
              <a:rPr lang="zh-TW" altLang="en-US" sz="2000" dirty="0" smtClean="0"/>
              <a:t> </a:t>
            </a:r>
            <a:r>
              <a:rPr lang="en-US" altLang="zh-TW" sz="2000" dirty="0"/>
              <a:t>code</a:t>
            </a:r>
            <a:r>
              <a:rPr lang="zh-TW" altLang="en-US" sz="2000" dirty="0" smtClean="0"/>
              <a:t>來訓練模型及檢測模型，要確認其使用輸入位置及產生正確。</a:t>
            </a:r>
            <a:endParaRPr lang="en-US" altLang="zh-TW" sz="2000" dirty="0" smtClean="0"/>
          </a:p>
          <a:p>
            <a:r>
              <a:rPr lang="en-US" altLang="zh-TW" sz="2400" dirty="0" smtClean="0"/>
              <a:t>Execute the code with: </a:t>
            </a:r>
            <a:r>
              <a:rPr lang="en-US" altLang="zh-TW" sz="2400" dirty="0" smtClean="0">
                <a:solidFill>
                  <a:srgbClr val="00B050"/>
                </a:solidFill>
              </a:rPr>
              <a:t>python {training or testing code}</a:t>
            </a:r>
            <a:endParaRPr lang="en-US" altLang="zh-TW" sz="2400" dirty="0">
              <a:solidFill>
                <a:srgbClr val="00B050"/>
              </a:solidFill>
            </a:endParaRPr>
          </a:p>
          <a:p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474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</a:t>
            </a:r>
            <a:endParaRPr lang="zh-TW" altLang="en-US" dirty="0"/>
          </a:p>
        </p:txBody>
      </p:sp>
      <p:pic>
        <p:nvPicPr>
          <p:cNvPr id="7" name="crop_crop_trai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4150" y="1825625"/>
            <a:ext cx="9282113" cy="4351338"/>
          </a:xfrm>
        </p:spPr>
      </p:pic>
    </p:spTree>
    <p:extLst>
      <p:ext uri="{BB962C8B-B14F-4D97-AF65-F5344CB8AC3E}">
        <p14:creationId xmlns:p14="http://schemas.microsoft.com/office/powerpoint/2010/main" val="139478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  <p:pic>
        <p:nvPicPr>
          <p:cNvPr id="7" name="crop_te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825625"/>
            <a:ext cx="8516937" cy="4351338"/>
          </a:xfrm>
        </p:spPr>
      </p:pic>
    </p:spTree>
    <p:extLst>
      <p:ext uri="{BB962C8B-B14F-4D97-AF65-F5344CB8AC3E}">
        <p14:creationId xmlns:p14="http://schemas.microsoft.com/office/powerpoint/2010/main" val="219187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Deep Learning, I. </a:t>
            </a:r>
            <a:r>
              <a:rPr lang="en-US" altLang="zh-TW" sz="2400" dirty="0" err="1" smtClean="0"/>
              <a:t>Goodfellow</a:t>
            </a:r>
            <a:r>
              <a:rPr lang="en-US" altLang="zh-TW" sz="2400" dirty="0" smtClean="0"/>
              <a:t> and Y. </a:t>
            </a:r>
            <a:r>
              <a:rPr lang="en-US" altLang="zh-TW" sz="2400" dirty="0" err="1" smtClean="0"/>
              <a:t>Bengio</a:t>
            </a:r>
            <a:r>
              <a:rPr lang="en-US" altLang="zh-TW" sz="2400" dirty="0" smtClean="0"/>
              <a:t> and A. </a:t>
            </a:r>
            <a:r>
              <a:rPr lang="en-US" altLang="zh-TW" sz="2400" dirty="0" err="1" smtClean="0"/>
              <a:t>Courville</a:t>
            </a:r>
            <a:r>
              <a:rPr lang="en-US" altLang="zh-TW" sz="2400" dirty="0" smtClean="0"/>
              <a:t>, The MIT Press, 2016.</a:t>
            </a:r>
          </a:p>
          <a:p>
            <a:r>
              <a:rPr lang="en-US" altLang="zh-TW" sz="2400" dirty="0"/>
              <a:t>7 Types of Neural Network Activation Functions: How to </a:t>
            </a:r>
            <a:r>
              <a:rPr lang="en-US" altLang="zh-TW" sz="2400" dirty="0" smtClean="0"/>
              <a:t>Choose?</a:t>
            </a:r>
          </a:p>
          <a:p>
            <a:pPr lvl="1"/>
            <a:r>
              <a:rPr lang="en-US" altLang="zh-TW" sz="2000" dirty="0" smtClean="0">
                <a:hlinkClick r:id="rId3"/>
              </a:rPr>
              <a:t>https</a:t>
            </a:r>
            <a:r>
              <a:rPr lang="en-US" altLang="zh-TW" sz="2000" dirty="0">
                <a:hlinkClick r:id="rId3"/>
              </a:rPr>
              <a:t>://missinglink.ai/guides/neural-network-concepts/7-types-neural-network-activation-functions-right/</a:t>
            </a:r>
            <a:endParaRPr lang="en-US" altLang="zh-TW" sz="2000" dirty="0" smtClean="0"/>
          </a:p>
          <a:p>
            <a:r>
              <a:rPr lang="en-US" altLang="zh-TW" sz="2400" dirty="0"/>
              <a:t>Create your own COCO-style </a:t>
            </a:r>
            <a:r>
              <a:rPr lang="en-US" altLang="zh-TW" sz="2400" dirty="0" smtClean="0"/>
              <a:t>datasets: </a:t>
            </a:r>
            <a:r>
              <a:rPr lang="en-US" altLang="zh-TW" sz="2400" dirty="0">
                <a:hlinkClick r:id="rId4"/>
              </a:rPr>
              <a:t>https://patrickwasp.com/create-your-own-coco-style-dataset</a:t>
            </a:r>
            <a:r>
              <a:rPr lang="en-US" altLang="zh-TW" sz="2400" dirty="0" smtClean="0">
                <a:hlinkClick r:id="rId4"/>
              </a:rPr>
              <a:t>/</a:t>
            </a:r>
            <a:endParaRPr lang="en-US" altLang="zh-TW" sz="2400" dirty="0" smtClean="0"/>
          </a:p>
          <a:p>
            <a:r>
              <a:rPr lang="en-US" altLang="zh-TW" sz="2400" dirty="0"/>
              <a:t>What are the best image annotation tools available out </a:t>
            </a:r>
            <a:r>
              <a:rPr lang="en-US" altLang="zh-TW" sz="2400" dirty="0" smtClean="0"/>
              <a:t>there? </a:t>
            </a:r>
            <a:r>
              <a:rPr lang="en-US" altLang="zh-TW" sz="2400" dirty="0" smtClean="0">
                <a:hlinkClick r:id="rId5"/>
              </a:rPr>
              <a:t>https</a:t>
            </a:r>
            <a:r>
              <a:rPr lang="en-US" altLang="zh-TW" sz="2400" dirty="0">
                <a:hlinkClick r:id="rId5"/>
              </a:rPr>
              <a:t>://</a:t>
            </a:r>
            <a:r>
              <a:rPr lang="en-US" altLang="zh-TW" sz="2400" dirty="0" smtClean="0">
                <a:hlinkClick r:id="rId5"/>
              </a:rPr>
              <a:t>www.quora.com/What-are-the-best-image-annotation-tools-available-out-there</a:t>
            </a:r>
            <a:endParaRPr lang="en-US" altLang="zh-TW" sz="2400" dirty="0" smtClean="0"/>
          </a:p>
          <a:p>
            <a:r>
              <a:rPr lang="en-US" altLang="zh-TW" sz="2400" dirty="0" smtClean="0"/>
              <a:t>Code </a:t>
            </a:r>
            <a:r>
              <a:rPr lang="en-US" altLang="zh-TW" sz="2400" dirty="0">
                <a:hlinkClick r:id="rId6"/>
              </a:rPr>
              <a:t>https://github.com/yash0307/SuperCNN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942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Datasets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MS COCO: </a:t>
            </a:r>
            <a:r>
              <a:rPr lang="en-US" altLang="zh-TW" sz="2400" dirty="0" smtClean="0">
                <a:hlinkClick r:id="rId2"/>
              </a:rPr>
              <a:t>http://cocodataset.org/#home</a:t>
            </a:r>
            <a:endParaRPr lang="en-US" altLang="zh-TW" sz="2400" dirty="0" smtClean="0"/>
          </a:p>
          <a:p>
            <a:r>
              <a:rPr lang="en-US" altLang="zh-TW" sz="2400" dirty="0" smtClean="0"/>
              <a:t>ImageNet: </a:t>
            </a:r>
            <a:r>
              <a:rPr lang="en-US" altLang="zh-TW" sz="2400" dirty="0" smtClean="0">
                <a:hlinkClick r:id="rId3"/>
              </a:rPr>
              <a:t>http://www.image-net.org/</a:t>
            </a:r>
            <a:endParaRPr lang="en-US" altLang="zh-TW" sz="2400" dirty="0" smtClean="0"/>
          </a:p>
          <a:p>
            <a:r>
              <a:rPr lang="en-US" altLang="zh-TW" sz="2400" dirty="0" smtClean="0"/>
              <a:t>MSRA10K Salient Object Database: </a:t>
            </a:r>
            <a:r>
              <a:rPr lang="en-US" altLang="zh-TW" sz="2400" dirty="0" smtClean="0">
                <a:hlinkClick r:id="rId4"/>
              </a:rPr>
              <a:t>https://mmcheng.net/msra10k/</a:t>
            </a:r>
            <a:r>
              <a:rPr lang="en-US" altLang="zh-TW" sz="2400" dirty="0" smtClean="0"/>
              <a:t> </a:t>
            </a:r>
          </a:p>
          <a:p>
            <a:r>
              <a:rPr lang="en-US" altLang="zh-TW" sz="2400" dirty="0" smtClean="0"/>
              <a:t>ECSSD dataset: </a:t>
            </a:r>
            <a:r>
              <a:rPr lang="en-US" altLang="zh-TW" sz="2400" dirty="0" smtClean="0">
                <a:hlinkClick r:id="rId5"/>
              </a:rPr>
              <a:t>http://www.cse.cuhk.edu.hk/~leojia/projects/hsaliency/dataset.html</a:t>
            </a:r>
            <a:endParaRPr lang="en-US" altLang="zh-TW" sz="2400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509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purpose of deep-learning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is the deep learning? </a:t>
            </a:r>
          </a:p>
          <a:p>
            <a:pPr lvl="1"/>
            <a:r>
              <a:rPr lang="en-US" altLang="zh-TW" dirty="0" smtClean="0"/>
              <a:t>A solution to </a:t>
            </a:r>
            <a:r>
              <a:rPr lang="en-US" altLang="zh-TW" b="1" dirty="0" smtClean="0"/>
              <a:t>allow computers to </a:t>
            </a:r>
            <a:r>
              <a:rPr lang="en-US" altLang="zh-TW" b="1" dirty="0" smtClean="0">
                <a:solidFill>
                  <a:srgbClr val="00B0F0"/>
                </a:solidFill>
              </a:rPr>
              <a:t>learn from experience </a:t>
            </a:r>
            <a:r>
              <a:rPr lang="en-US" altLang="zh-TW" b="1" dirty="0" smtClean="0"/>
              <a:t>and understand the world</a:t>
            </a:r>
            <a:r>
              <a:rPr lang="en-US" altLang="zh-TW" dirty="0" smtClean="0"/>
              <a:t> in terms of </a:t>
            </a:r>
            <a:r>
              <a:rPr lang="en-US" altLang="zh-TW" b="1" dirty="0" smtClean="0"/>
              <a:t>a hierarchy of concepts</a:t>
            </a:r>
            <a:r>
              <a:rPr lang="en-US" altLang="zh-TW" dirty="0" smtClean="0"/>
              <a:t>. </a:t>
            </a:r>
          </a:p>
          <a:p>
            <a:r>
              <a:rPr lang="en-US" altLang="zh-TW" dirty="0"/>
              <a:t>The </a:t>
            </a:r>
            <a:r>
              <a:rPr lang="en-US" altLang="zh-TW" b="1" dirty="0"/>
              <a:t>hierarchy of concepts </a:t>
            </a:r>
            <a:r>
              <a:rPr lang="en-US" altLang="zh-TW" dirty="0"/>
              <a:t>allows the computer to learn complicated concepts by building them out of simpler ones.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We draw </a:t>
            </a:r>
            <a:r>
              <a:rPr lang="en-US" altLang="zh-TW" dirty="0"/>
              <a:t>a graph showing how these </a:t>
            </a:r>
            <a:r>
              <a:rPr lang="en-US" altLang="zh-TW" dirty="0" smtClean="0"/>
              <a:t>concepts </a:t>
            </a:r>
            <a:r>
              <a:rPr lang="en-US" altLang="zh-TW" dirty="0"/>
              <a:t>are built on top of each </a:t>
            </a:r>
            <a:r>
              <a:rPr lang="en-US" altLang="zh-TW" dirty="0" smtClean="0"/>
              <a:t>other.</a:t>
            </a:r>
          </a:p>
          <a:p>
            <a:pPr lvl="1"/>
            <a:r>
              <a:rPr lang="en-US" altLang="zh-TW" dirty="0" smtClean="0"/>
              <a:t>If </a:t>
            </a:r>
            <a:r>
              <a:rPr lang="en-US" altLang="zh-TW" dirty="0"/>
              <a:t>the </a:t>
            </a:r>
            <a:r>
              <a:rPr lang="en-US" altLang="zh-TW" b="1" dirty="0"/>
              <a:t>graph </a:t>
            </a:r>
            <a:r>
              <a:rPr lang="en-US" altLang="zh-TW" b="1" dirty="0" smtClean="0"/>
              <a:t>is deep</a:t>
            </a:r>
            <a:r>
              <a:rPr lang="en-US" altLang="zh-TW" dirty="0" smtClean="0"/>
              <a:t> and construct </a:t>
            </a:r>
            <a:r>
              <a:rPr lang="en-US" altLang="zh-TW" dirty="0"/>
              <a:t>with many </a:t>
            </a:r>
            <a:r>
              <a:rPr lang="en-US" altLang="zh-TW" dirty="0" smtClean="0"/>
              <a:t>layers, the kind of approach is called AI deep learning. </a:t>
            </a: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0536" y="4704737"/>
            <a:ext cx="5008418" cy="215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the </a:t>
            </a:r>
            <a:br>
              <a:rPr lang="en-US" altLang="zh-TW" dirty="0" smtClean="0"/>
            </a:br>
            <a:r>
              <a:rPr lang="en-US" altLang="zh-TW" dirty="0" smtClean="0"/>
              <a:t>salient object detection?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7543800" cy="4351338"/>
          </a:xfrm>
        </p:spPr>
        <p:txBody>
          <a:bodyPr/>
          <a:lstStyle/>
          <a:p>
            <a:r>
              <a:rPr lang="en-US" altLang="zh-TW" dirty="0" smtClean="0"/>
              <a:t>In the scene of a image, there</a:t>
            </a:r>
            <a:r>
              <a:rPr lang="zh-TW" altLang="en-US" dirty="0" smtClean="0"/>
              <a:t> </a:t>
            </a:r>
            <a:r>
              <a:rPr lang="en-US" altLang="zh-TW" dirty="0" smtClean="0"/>
              <a:t>are some</a:t>
            </a:r>
            <a:r>
              <a:rPr lang="zh-TW" altLang="en-US" dirty="0" smtClean="0"/>
              <a:t> </a:t>
            </a:r>
            <a:r>
              <a:rPr lang="en-US" altLang="zh-TW" dirty="0" smtClean="0"/>
              <a:t>object will obtain most of the visual attention of the viewer.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 </a:t>
            </a:r>
            <a:r>
              <a:rPr lang="en-US" altLang="zh-TW" b="1" dirty="0" smtClean="0"/>
              <a:t>salient objects </a:t>
            </a:r>
            <a:r>
              <a:rPr lang="en-US" altLang="zh-TW" dirty="0" smtClean="0"/>
              <a:t>are specific to these objects.</a:t>
            </a:r>
          </a:p>
          <a:p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objective of </a:t>
            </a:r>
            <a:r>
              <a:rPr lang="en-US" altLang="zh-TW" dirty="0"/>
              <a:t>salient object </a:t>
            </a:r>
            <a:r>
              <a:rPr lang="en-US" altLang="zh-TW" dirty="0" smtClean="0"/>
              <a:t>detection is to found out where are these objects located in the scene of image by </a:t>
            </a:r>
            <a:r>
              <a:rPr lang="en-US" altLang="zh-TW" i="1" dirty="0"/>
              <a:t>m</a:t>
            </a:r>
            <a:r>
              <a:rPr lang="en-US" altLang="zh-TW" i="1" dirty="0" smtClean="0"/>
              <a:t>ethods</a:t>
            </a:r>
            <a:r>
              <a:rPr lang="en-US" altLang="zh-TW" dirty="0" smtClean="0"/>
              <a:t>. 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026" name="Picture 2" descr="Cat, Animal, Kitten, Pet, Fur, Portrait, Feline, Nat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192088"/>
            <a:ext cx="33528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urch, Building, Mood, Black, Simple, Icela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2600325"/>
            <a:ext cx="2667000" cy="276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32" y="4673600"/>
            <a:ext cx="2781300" cy="1854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363" y="4293445"/>
            <a:ext cx="2065337" cy="2139630"/>
          </a:xfrm>
          <a:prstGeom prst="rect">
            <a:avLst/>
          </a:prstGeom>
        </p:spPr>
      </p:pic>
      <p:sp>
        <p:nvSpPr>
          <p:cNvPr id="7" name="雲朵形圖說文字 6"/>
          <p:cNvSpPr/>
          <p:nvPr/>
        </p:nvSpPr>
        <p:spPr>
          <a:xfrm>
            <a:off x="3950495" y="4473069"/>
            <a:ext cx="2289968" cy="1780382"/>
          </a:xfrm>
          <a:prstGeom prst="cloudCallout">
            <a:avLst>
              <a:gd name="adj1" fmla="val -92375"/>
              <a:gd name="adj2" fmla="val 61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雲朵形圖說文字 9"/>
          <p:cNvSpPr/>
          <p:nvPr/>
        </p:nvSpPr>
        <p:spPr>
          <a:xfrm>
            <a:off x="3950495" y="4473069"/>
            <a:ext cx="2289968" cy="1780382"/>
          </a:xfrm>
          <a:prstGeom prst="cloudCallout">
            <a:avLst>
              <a:gd name="adj1" fmla="val 82876"/>
              <a:gd name="adj2" fmla="val 255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Object which attract my attention.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0248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9148" t="39216" r="10498" b="24792"/>
          <a:stretch/>
        </p:blipFill>
        <p:spPr>
          <a:xfrm>
            <a:off x="6311243" y="4869895"/>
            <a:ext cx="5880757" cy="18284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</a:t>
            </a:r>
            <a:r>
              <a:rPr lang="en-US" altLang="zh-TW" dirty="0" err="1"/>
              <a:t>superpixel</a:t>
            </a:r>
            <a:r>
              <a:rPr lang="en-US" altLang="zh-TW" dirty="0"/>
              <a:t> </a:t>
            </a:r>
            <a:r>
              <a:rPr lang="en-US" altLang="zh-TW" dirty="0" smtClean="0"/>
              <a:t>segmentation?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Superpixel</a:t>
            </a:r>
            <a:r>
              <a:rPr lang="en-US" altLang="zh-TW" dirty="0"/>
              <a:t> is a group of connected pixels with similar colors or gray levels</a:t>
            </a:r>
            <a:r>
              <a:rPr lang="en-US" altLang="zh-TW" dirty="0" smtClean="0"/>
              <a:t>.</a:t>
            </a:r>
          </a:p>
          <a:p>
            <a:r>
              <a:rPr lang="en-US" altLang="zh-TW" dirty="0" err="1"/>
              <a:t>Superpixel</a:t>
            </a:r>
            <a:r>
              <a:rPr lang="en-US" altLang="zh-TW" dirty="0"/>
              <a:t> segmentation is dividing an image into hundreds of non-overlapping </a:t>
            </a:r>
            <a:r>
              <a:rPr lang="en-US" altLang="zh-TW" dirty="0" err="1"/>
              <a:t>superpixels</a:t>
            </a:r>
            <a:r>
              <a:rPr lang="en-US" altLang="zh-TW" dirty="0"/>
              <a:t>. </a:t>
            </a:r>
            <a:endParaRPr lang="en-US" altLang="zh-TW" dirty="0" smtClean="0"/>
          </a:p>
          <a:p>
            <a:r>
              <a:rPr lang="en-US" altLang="zh-TW" dirty="0"/>
              <a:t>There are two major advantages for using </a:t>
            </a:r>
            <a:r>
              <a:rPr lang="en-US" altLang="zh-TW" dirty="0" err="1"/>
              <a:t>superpixels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Compute </a:t>
            </a:r>
            <a:r>
              <a:rPr lang="en-US" altLang="zh-TW" dirty="0"/>
              <a:t>features on more meaningful regions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Reduce </a:t>
            </a:r>
            <a:r>
              <a:rPr lang="en-US" altLang="zh-TW" dirty="0"/>
              <a:t>the input entities for the </a:t>
            </a:r>
            <a:r>
              <a:rPr lang="en-US" altLang="zh-TW" dirty="0" smtClean="0"/>
              <a:t>subsequent </a:t>
            </a:r>
            <a:r>
              <a:rPr lang="en-US" altLang="zh-TW" dirty="0"/>
              <a:t>algorithms.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8022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Let the computer “learn”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5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To train the deep learning model to learn for the specific purpose, we need </a:t>
            </a:r>
            <a:r>
              <a:rPr lang="en-US" altLang="zh-TW" b="1" dirty="0" smtClean="0"/>
              <a:t>a massive of data </a:t>
            </a:r>
            <a:r>
              <a:rPr lang="en-US" altLang="zh-TW" dirty="0" smtClean="0"/>
              <a:t>providing as </a:t>
            </a:r>
            <a:r>
              <a:rPr lang="en-US" altLang="zh-TW" dirty="0"/>
              <a:t>the “experience” </a:t>
            </a:r>
            <a:r>
              <a:rPr lang="en-US" altLang="zh-TW" dirty="0" smtClean="0"/>
              <a:t>for the computer to “learn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 knowledge”.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1041400" y="3733800"/>
            <a:ext cx="3098800" cy="1206500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data as “experience”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(Massive data)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30003" y="3733800"/>
            <a:ext cx="2844800" cy="120650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Obtain the correct “knowledge”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(Response the answer)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雲朵形 8"/>
          <p:cNvSpPr/>
          <p:nvPr/>
        </p:nvSpPr>
        <p:spPr>
          <a:xfrm>
            <a:off x="4546600" y="3327400"/>
            <a:ext cx="3898900" cy="2019300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&lt;Deep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model&gt;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 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generated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 from the 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experience.</a:t>
            </a:r>
          </a:p>
        </p:txBody>
      </p:sp>
      <p:cxnSp>
        <p:nvCxnSpPr>
          <p:cNvPr id="11" name="直線單箭頭接點 10"/>
          <p:cNvCxnSpPr>
            <a:stCxn id="4" idx="3"/>
            <a:endCxn id="9" idx="2"/>
          </p:cNvCxnSpPr>
          <p:nvPr/>
        </p:nvCxnSpPr>
        <p:spPr>
          <a:xfrm>
            <a:off x="4140200" y="4337050"/>
            <a:ext cx="41849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9" idx="0"/>
            <a:endCxn id="6" idx="1"/>
          </p:cNvCxnSpPr>
          <p:nvPr/>
        </p:nvCxnSpPr>
        <p:spPr>
          <a:xfrm>
            <a:off x="8442251" y="4337050"/>
            <a:ext cx="58775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001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preparation for deep learning:</a:t>
            </a:r>
            <a:br>
              <a:rPr lang="en-US" altLang="zh-TW" dirty="0" smtClean="0"/>
            </a:br>
            <a:r>
              <a:rPr lang="en-US" altLang="zh-TW" dirty="0" smtClean="0"/>
              <a:t>Image </a:t>
            </a:r>
            <a:r>
              <a:rPr lang="en-US" altLang="zh-TW" dirty="0"/>
              <a:t>salient object detection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98220" y="1781176"/>
            <a:ext cx="10515600" cy="5282564"/>
          </a:xfrm>
        </p:spPr>
        <p:txBody>
          <a:bodyPr/>
          <a:lstStyle/>
          <a:p>
            <a:r>
              <a:rPr lang="en-US" altLang="zh-TW" sz="2400" dirty="0"/>
              <a:t>Take the deep learning based image salient object detection as example, the needed experience are “the original images” and  “the </a:t>
            </a:r>
            <a:r>
              <a:rPr lang="en-US" altLang="zh-TW" sz="2400" dirty="0" smtClean="0"/>
              <a:t>answer of the location of salient object”.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A </a:t>
            </a:r>
            <a:r>
              <a:rPr lang="en-US" altLang="zh-TW" sz="2400" dirty="0"/>
              <a:t>lot of data sets are open-accessed for deep learning model, here we list some of the famous image processing related datasets </a:t>
            </a:r>
          </a:p>
          <a:p>
            <a:pPr lvl="1"/>
            <a:r>
              <a:rPr lang="en-US" altLang="zh-TW" sz="2800" dirty="0">
                <a:hlinkClick r:id="rId3"/>
              </a:rPr>
              <a:t>MS COCO</a:t>
            </a:r>
            <a:r>
              <a:rPr lang="en-US" altLang="zh-TW" sz="2800" dirty="0"/>
              <a:t> (Common object in context).</a:t>
            </a:r>
          </a:p>
          <a:p>
            <a:pPr lvl="1"/>
            <a:r>
              <a:rPr lang="en-US" altLang="zh-TW" sz="2800" dirty="0" smtClean="0">
                <a:hlinkClick r:id="rId4"/>
              </a:rPr>
              <a:t>MSRA10K</a:t>
            </a:r>
            <a:r>
              <a:rPr lang="en-US" altLang="zh-TW" sz="2800" dirty="0"/>
              <a:t>.</a:t>
            </a:r>
          </a:p>
          <a:p>
            <a:pPr lvl="1"/>
            <a:r>
              <a:rPr lang="en-US" altLang="zh-TW" sz="2000" dirty="0">
                <a:hlinkClick r:id="rId5"/>
              </a:rPr>
              <a:t>ECSSD dataset</a:t>
            </a:r>
            <a:r>
              <a:rPr lang="en-US" altLang="zh-TW" sz="2000" dirty="0" smtClean="0"/>
              <a:t>.</a:t>
            </a:r>
          </a:p>
          <a:p>
            <a:pPr lvl="1"/>
            <a:r>
              <a:rPr lang="en-US" altLang="zh-TW" sz="2000" dirty="0">
                <a:hlinkClick r:id="rId6"/>
              </a:rPr>
              <a:t>ImageNet</a:t>
            </a:r>
            <a:r>
              <a:rPr lang="en-US" altLang="zh-TW" sz="2000" dirty="0"/>
              <a:t>.</a:t>
            </a:r>
          </a:p>
          <a:p>
            <a:pPr marL="457200" lvl="1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17" name="群組 16"/>
          <p:cNvGrpSpPr/>
          <p:nvPr/>
        </p:nvGrpSpPr>
        <p:grpSpPr>
          <a:xfrm>
            <a:off x="1320165" y="2898782"/>
            <a:ext cx="9168765" cy="1403335"/>
            <a:chOff x="3234690" y="2727332"/>
            <a:chExt cx="9168765" cy="1403335"/>
          </a:xfrm>
        </p:grpSpPr>
        <p:grpSp>
          <p:nvGrpSpPr>
            <p:cNvPr id="10" name="群組 9"/>
            <p:cNvGrpSpPr/>
            <p:nvPr/>
          </p:nvGrpSpPr>
          <p:grpSpPr>
            <a:xfrm>
              <a:off x="3234690" y="2727332"/>
              <a:ext cx="5086350" cy="1403335"/>
              <a:chOff x="8473166" y="485306"/>
              <a:chExt cx="4156551" cy="2468555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8629650" y="1004095"/>
                <a:ext cx="646804" cy="914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8629650" y="2039461"/>
                <a:ext cx="646804" cy="914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8473166" y="485306"/>
                <a:ext cx="4156551" cy="2468555"/>
              </a:xfrm>
              <a:prstGeom prst="rect">
                <a:avLst/>
              </a:prstGeom>
              <a:noFill/>
              <a:ln w="571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2"/>
                    </a:solidFill>
                  </a:rPr>
                  <a:t>(Experience </a:t>
                </a:r>
                <a:r>
                  <a:rPr lang="en-US" altLang="zh-TW" sz="2000" dirty="0">
                    <a:solidFill>
                      <a:schemeClr val="tx2"/>
                    </a:solidFill>
                  </a:rPr>
                  <a:t>for </a:t>
                </a:r>
                <a:r>
                  <a:rPr lang="en-US" altLang="zh-TW" sz="2000" dirty="0" smtClean="0">
                    <a:solidFill>
                      <a:schemeClr val="tx2"/>
                    </a:solidFill>
                  </a:rPr>
                  <a:t>learning)</a:t>
                </a:r>
                <a:endParaRPr lang="en-US" altLang="zh-TW" sz="2000" dirty="0">
                  <a:solidFill>
                    <a:schemeClr val="tx2"/>
                  </a:solidFill>
                </a:endParaRPr>
              </a:p>
              <a:p>
                <a:pPr algn="ctr"/>
                <a:endParaRPr lang="en-US" altLang="zh-TW" sz="2000" dirty="0" smtClean="0">
                  <a:solidFill>
                    <a:schemeClr val="tx2"/>
                  </a:solidFill>
                </a:endParaRPr>
              </a:p>
              <a:p>
                <a:pPr algn="ctr"/>
                <a:endParaRPr lang="en-US" altLang="zh-TW" sz="2000" dirty="0">
                  <a:solidFill>
                    <a:schemeClr val="tx2"/>
                  </a:solidFill>
                </a:endParaRPr>
              </a:p>
              <a:p>
                <a:pPr algn="ctr"/>
                <a:endParaRPr lang="zh-TW" altLang="en-US" sz="20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9351611" y="1161620"/>
                <a:ext cx="2159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“the original images”</a:t>
                </a:r>
                <a:endParaRPr lang="zh-TW" altLang="en-US" dirty="0"/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9319837" y="1898944"/>
                <a:ext cx="3001847" cy="646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“</a:t>
                </a:r>
                <a:r>
                  <a:rPr lang="en-US" altLang="zh-TW" dirty="0"/>
                  <a:t>the answer of </a:t>
                </a:r>
                <a:endParaRPr lang="en-US" altLang="zh-TW" dirty="0" smtClean="0"/>
              </a:p>
              <a:p>
                <a:r>
                  <a:rPr lang="en-US" altLang="zh-TW" dirty="0" smtClean="0"/>
                  <a:t>the </a:t>
                </a:r>
                <a:r>
                  <a:rPr lang="en-US" altLang="zh-TW" dirty="0"/>
                  <a:t>location of salient object”.</a:t>
                </a:r>
                <a:endParaRPr lang="zh-TW" altLang="en-US" dirty="0"/>
              </a:p>
            </p:txBody>
          </p:sp>
        </p:grpSp>
        <p:sp>
          <p:nvSpPr>
            <p:cNvPr id="11" name="向右箭號 10"/>
            <p:cNvSpPr/>
            <p:nvPr/>
          </p:nvSpPr>
          <p:spPr>
            <a:xfrm>
              <a:off x="8382917" y="3115642"/>
              <a:ext cx="640080" cy="683055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114966" y="2996935"/>
              <a:ext cx="914400" cy="914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model</a:t>
              </a:r>
              <a:endParaRPr lang="zh-TW" altLang="en-US" dirty="0"/>
            </a:p>
          </p:txBody>
        </p:sp>
        <p:sp>
          <p:nvSpPr>
            <p:cNvPr id="13" name="向右箭號 12"/>
            <p:cNvSpPr/>
            <p:nvPr/>
          </p:nvSpPr>
          <p:spPr>
            <a:xfrm>
              <a:off x="10097293" y="3115642"/>
              <a:ext cx="640080" cy="683055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爆炸 2 13"/>
            <p:cNvSpPr/>
            <p:nvPr/>
          </p:nvSpPr>
          <p:spPr>
            <a:xfrm>
              <a:off x="10647045" y="2783672"/>
              <a:ext cx="1756410" cy="1187326"/>
            </a:xfrm>
            <a:prstGeom prst="irregularSeal2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Times" panose="02020603050405020304" pitchFamily="18" charset="0"/>
                  <a:cs typeface="Times" panose="02020603050405020304" pitchFamily="18" charset="0"/>
                </a:rPr>
                <a:t>result</a:t>
              </a:r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6" name="橢圓 15"/>
            <p:cNvSpPr/>
            <p:nvPr/>
          </p:nvSpPr>
          <p:spPr>
            <a:xfrm>
              <a:off x="6916423" y="3165896"/>
              <a:ext cx="1369144" cy="57647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Massive data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9522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content of famous dataset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MS COCO</a:t>
            </a:r>
            <a:r>
              <a:rPr lang="en-US" altLang="zh-TW" dirty="0"/>
              <a:t> :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images: the training images, the validation images &amp; the testing images</a:t>
            </a:r>
          </a:p>
          <a:p>
            <a:pPr lvl="1"/>
            <a:r>
              <a:rPr lang="en-US" altLang="zh-TW" dirty="0" smtClean="0"/>
              <a:t>The image annotations &amp; information in </a:t>
            </a:r>
            <a:r>
              <a:rPr lang="en-US" altLang="zh-TW" dirty="0" err="1" smtClean="0"/>
              <a:t>json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  <a:p>
            <a:r>
              <a:rPr lang="en-US" altLang="zh-TW" dirty="0" smtClean="0">
                <a:hlinkClick r:id="rId4"/>
              </a:rPr>
              <a:t>MSRA10K</a:t>
            </a:r>
            <a:r>
              <a:rPr lang="en-US" altLang="zh-TW" dirty="0" smtClean="0"/>
              <a:t> :</a:t>
            </a:r>
          </a:p>
          <a:p>
            <a:pPr lvl="1"/>
            <a:r>
              <a:rPr lang="en-US" altLang="zh-TW" dirty="0" smtClean="0"/>
              <a:t>Images contain salient object.</a:t>
            </a:r>
          </a:p>
          <a:p>
            <a:pPr lvl="1"/>
            <a:r>
              <a:rPr lang="en-US" altLang="zh-TW" dirty="0" smtClean="0"/>
              <a:t>The binary mask of image to indicate the existence of object.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5976" y="5143456"/>
            <a:ext cx="1127474" cy="16891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6609" y="5138717"/>
            <a:ext cx="1127474" cy="1689100"/>
          </a:xfrm>
          <a:prstGeom prst="rect">
            <a:avLst/>
          </a:prstGeom>
        </p:spPr>
      </p:pic>
      <p:pic>
        <p:nvPicPr>
          <p:cNvPr id="1028" name="Picture 4" descr="https://img-blog.csdn.net/20160830204717752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88719" y="2716848"/>
            <a:ext cx="2901920" cy="181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246"/>
          <a:stretch/>
        </p:blipFill>
        <p:spPr>
          <a:xfrm>
            <a:off x="1090594" y="3136811"/>
            <a:ext cx="7774005" cy="658402"/>
          </a:xfrm>
          <a:prstGeom prst="rect">
            <a:avLst/>
          </a:prstGeom>
        </p:spPr>
      </p:pic>
      <p:sp>
        <p:nvSpPr>
          <p:cNvPr id="6" name="橢圓形圖說文字 5"/>
          <p:cNvSpPr/>
          <p:nvPr/>
        </p:nvSpPr>
        <p:spPr>
          <a:xfrm>
            <a:off x="6096000" y="5106399"/>
            <a:ext cx="3905250" cy="1689100"/>
          </a:xfrm>
          <a:prstGeom prst="wedgeEllipseCallout">
            <a:avLst>
              <a:gd name="adj1" fmla="val -73516"/>
              <a:gd name="adj2" fmla="val 304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Times" panose="02020603050405020304" pitchFamily="18" charset="0"/>
                <a:cs typeface="Times" panose="02020603050405020304" pitchFamily="18" charset="0"/>
              </a:rPr>
              <a:t>In this time of assignment,</a:t>
            </a:r>
          </a:p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w</a:t>
            </a:r>
            <a:r>
              <a:rPr lang="en-US" altLang="zh-TW" dirty="0" smtClean="0">
                <a:latin typeface="Times" panose="02020603050405020304" pitchFamily="18" charset="0"/>
                <a:cs typeface="Times" panose="02020603050405020304" pitchFamily="18" charset="0"/>
              </a:rPr>
              <a:t>e use images and binary masks this type of data.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Homework instructions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487423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For the students that may not have CS background, the following slides are some practical instructions to do the homework.</a:t>
            </a: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87" y="4735851"/>
            <a:ext cx="8915339" cy="151463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84" y="2358610"/>
            <a:ext cx="8823542" cy="22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1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訂佈景主題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自訂佈景主題2" id="{8E258EE9-7E9F-4CA8-8F48-5A091660F5D8}" vid="{809861BE-ECCF-473A-8254-0BCC5269C7A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自訂佈景主題2</Template>
  <TotalTime>14312</TotalTime>
  <Words>2408</Words>
  <Application>Microsoft Office PowerPoint</Application>
  <PresentationFormat>寬螢幕</PresentationFormat>
  <Paragraphs>277</Paragraphs>
  <Slides>26</Slides>
  <Notes>10</Notes>
  <HiddenSlides>0</HiddenSlides>
  <MMClips>4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新細明體</vt:lpstr>
      <vt:lpstr>Arial</vt:lpstr>
      <vt:lpstr>Calibri</vt:lpstr>
      <vt:lpstr>Times</vt:lpstr>
      <vt:lpstr>Times New Roman</vt:lpstr>
      <vt:lpstr>自訂佈景主題2</vt:lpstr>
      <vt:lpstr>HW2: Some instructions </vt:lpstr>
      <vt:lpstr>Outline</vt:lpstr>
      <vt:lpstr>The purpose of deep-learning model</vt:lpstr>
      <vt:lpstr>What is the  salient object detection?</vt:lpstr>
      <vt:lpstr>What is superpixel segmentation?</vt:lpstr>
      <vt:lpstr>Let the computer “learn”</vt:lpstr>
      <vt:lpstr>The preparation for deep learning: Image salient object detection </vt:lpstr>
      <vt:lpstr>The content of famous dataset</vt:lpstr>
      <vt:lpstr>Homework instructions</vt:lpstr>
      <vt:lpstr>Outlines for homework instruction</vt:lpstr>
      <vt:lpstr>Testing data preparing</vt:lpstr>
      <vt:lpstr>Tutorial of labeling images</vt:lpstr>
      <vt:lpstr>LabelMe How to mark the salient object</vt:lpstr>
      <vt:lpstr>LabelMe Generate mask ground-truth</vt:lpstr>
      <vt:lpstr>Labelme</vt:lpstr>
      <vt:lpstr>Retrieve the model code</vt:lpstr>
      <vt:lpstr>GIT</vt:lpstr>
      <vt:lpstr>Retrieve code: File struture</vt:lpstr>
      <vt:lpstr>Data preprocessing: superpixel segmentation</vt:lpstr>
      <vt:lpstr>Step of data preprocessing (training)</vt:lpstr>
      <vt:lpstr>Step of data preprocessing (training)</vt:lpstr>
      <vt:lpstr>SuperCNN: Model training and testing</vt:lpstr>
      <vt:lpstr>Training</vt:lpstr>
      <vt:lpstr>Testing</vt:lpstr>
      <vt:lpstr>Reference</vt:lpstr>
      <vt:lpstr>Datasets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HW2:</dc:title>
  <dc:creator>SS Esta</dc:creator>
  <cp:lastModifiedBy>SS Esta</cp:lastModifiedBy>
  <cp:revision>572</cp:revision>
  <dcterms:created xsi:type="dcterms:W3CDTF">2019-03-28T02:31:59Z</dcterms:created>
  <dcterms:modified xsi:type="dcterms:W3CDTF">2019-04-24T02:50:54Z</dcterms:modified>
</cp:coreProperties>
</file>